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6" r:id="rId3"/>
    <p:sldId id="262" r:id="rId4"/>
    <p:sldId id="258" r:id="rId5"/>
    <p:sldId id="280" r:id="rId6"/>
    <p:sldId id="260" r:id="rId7"/>
    <p:sldId id="287" r:id="rId8"/>
    <p:sldId id="281" r:id="rId9"/>
    <p:sldId id="265" r:id="rId10"/>
    <p:sldId id="266" r:id="rId11"/>
    <p:sldId id="288" r:id="rId12"/>
    <p:sldId id="269" r:id="rId13"/>
    <p:sldId id="290" r:id="rId14"/>
    <p:sldId id="271" r:id="rId15"/>
    <p:sldId id="291" r:id="rId16"/>
    <p:sldId id="278" r:id="rId17"/>
    <p:sldId id="293" r:id="rId18"/>
    <p:sldId id="294" r:id="rId19"/>
    <p:sldId id="295" r:id="rId20"/>
    <p:sldId id="282" r:id="rId21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orient="horz" pos="1212" userDrawn="1">
          <p15:clr>
            <a:srgbClr val="A4A3A4"/>
          </p15:clr>
        </p15:guide>
        <p15:guide id="3" pos="343">
          <p15:clr>
            <a:srgbClr val="A4A3A4"/>
          </p15:clr>
        </p15:guide>
        <p15:guide id="4" orient="horz" pos="2164">
          <p15:clr>
            <a:srgbClr val="A4A3A4"/>
          </p15:clr>
        </p15:guide>
        <p15:guide id="5" orient="horz" pos="519">
          <p15:clr>
            <a:srgbClr val="A4A3A4"/>
          </p15:clr>
        </p15:guide>
        <p15:guide id="6" pos="329">
          <p15:clr>
            <a:srgbClr val="A4A3A4"/>
          </p15:clr>
        </p15:guide>
        <p15:guide id="7" pos="544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уркова Кристина Николаевна" initials="ТКН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40"/>
    <a:srgbClr val="727271"/>
    <a:srgbClr val="EBE9E9"/>
    <a:srgbClr val="B513B9"/>
    <a:srgbClr val="D416D9"/>
    <a:srgbClr val="45617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4913" autoAdjust="0"/>
  </p:normalViewPr>
  <p:slideViewPr>
    <p:cSldViewPr>
      <p:cViewPr varScale="1">
        <p:scale>
          <a:sx n="140" d="100"/>
          <a:sy n="140" d="100"/>
        </p:scale>
        <p:origin x="900" y="108"/>
      </p:cViewPr>
      <p:guideLst>
        <p:guide orient="horz" pos="2346"/>
        <p:guide orient="horz" pos="1212"/>
        <p:guide pos="343"/>
        <p:guide orient="horz" pos="2164"/>
        <p:guide orient="horz" pos="519"/>
        <p:guide pos="329"/>
        <p:guide pos="54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667313506267719"/>
          <c:y val="4.0349517047753289E-2"/>
          <c:w val="0.47317925797076293"/>
          <c:h val="0.8762187500000000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1098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79E-4B5C-B39D-C0D223C736E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479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79E-4B5C-B39D-C0D223C736E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438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79E-4B5C-B39D-C0D223C736E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endParaRPr lang="en-US" smtClean="0"/>
                  </a:p>
                  <a:p>
                    <a:r>
                      <a:rPr lang="en-US" smtClean="0"/>
                      <a:t>171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9E-4B5C-B39D-C0D223C736E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9E-4B5C-B39D-C0D223C736E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9E-4B5C-B39D-C0D223C736EB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79E-4B5C-B39D-C0D223C736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Государственное управление</c:v>
                </c:pt>
                <c:pt idx="2">
                  <c:v>Здравоохранение</c:v>
                </c:pt>
                <c:pt idx="3">
                  <c:v>Обеспечение электрической энергией, газом и паром</c:v>
                </c:pt>
                <c:pt idx="4">
                  <c:v>Деятельность в области культуры</c:v>
                </c:pt>
                <c:pt idx="5">
                  <c:v>Торговля оптовая и розничная</c:v>
                </c:pt>
                <c:pt idx="6">
                  <c:v>Деятельность профессиональная, научная и техническая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1119</c:v>
                </c:pt>
                <c:pt idx="1">
                  <c:v>484</c:v>
                </c:pt>
                <c:pt idx="2">
                  <c:v>453</c:v>
                </c:pt>
                <c:pt idx="3">
                  <c:v>172</c:v>
                </c:pt>
                <c:pt idx="4">
                  <c:v>121</c:v>
                </c:pt>
                <c:pt idx="5">
                  <c:v>79</c:v>
                </c:pt>
                <c:pt idx="6">
                  <c:v>68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Столбец3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33C8-48A4-AED0-D1B35CC712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850604240"/>
        <c:axId val="1850604656"/>
      </c:barChart>
      <c:catAx>
        <c:axId val="1850604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0604656"/>
        <c:crosses val="autoZero"/>
        <c:auto val="1"/>
        <c:lblAlgn val="ctr"/>
        <c:lblOffset val="100"/>
        <c:noMultiLvlLbl val="0"/>
      </c:catAx>
      <c:valAx>
        <c:axId val="1850604656"/>
        <c:scaling>
          <c:logBase val="10"/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5060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12304934609575E-2"/>
          <c:y val="0.11412130678290652"/>
          <c:w val="0.9420876950653907"/>
          <c:h val="0.771757386434191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EBE9E9"/>
            </a:solidFill>
          </c:spPr>
          <c:invertIfNegative val="0"/>
          <c:dLbls>
            <c:dLbl>
              <c:idx val="0"/>
              <c:layout>
                <c:manualLayout>
                  <c:x val="-0.33694431961954591"/>
                  <c:y val="1.0374664252991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681-45CE-9BB7-831DC22ACB2D}"/>
                </c:ext>
              </c:extLst>
            </c:dLbl>
            <c:dLbl>
              <c:idx val="1"/>
              <c:layout>
                <c:manualLayout>
                  <c:x val="-0.74233045416180965"/>
                  <c:y val="-1.03746642529915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81-45CE-9BB7-831DC22AC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163</c:v>
                </c:pt>
                <c:pt idx="1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7A-0C48-A78C-51FF48CE2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22344576"/>
        <c:axId val="122310016"/>
      </c:barChart>
      <c:valAx>
        <c:axId val="122310016"/>
        <c:scaling>
          <c:orientation val="minMax"/>
        </c:scaling>
        <c:delete val="1"/>
        <c:axPos val="b"/>
        <c:majorGridlines>
          <c:spPr>
            <a:ln w="1270">
              <a:solidFill>
                <a:schemeClr val="tx1">
                  <a:tint val="75000"/>
                  <a:shade val="95000"/>
                  <a:satMod val="105000"/>
                  <a:alpha val="13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122344576"/>
        <c:crosses val="autoZero"/>
        <c:crossBetween val="between"/>
      </c:valAx>
      <c:catAx>
        <c:axId val="12234457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22310016"/>
        <c:crosses val="autoZero"/>
        <c:auto val="1"/>
        <c:lblAlgn val="ctr"/>
        <c:lblOffset val="100"/>
        <c:noMultiLvlLbl val="0"/>
      </c:catAx>
      <c:spPr>
        <a:ln w="19050"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оптовая и розничная торговля</c:v>
                </c:pt>
                <c:pt idx="1">
                  <c:v>сельское и лесное хозяйство</c:v>
                </c:pt>
                <c:pt idx="2">
                  <c:v>транспортировка и хранение</c:v>
                </c:pt>
                <c:pt idx="3">
                  <c:v>прочие</c:v>
                </c:pt>
                <c:pt idx="4">
                  <c:v>строительство</c:v>
                </c:pt>
                <c:pt idx="5">
                  <c:v>обрабатывающие производства</c:v>
                </c:pt>
                <c:pt idx="6">
                  <c:v>деятельность гостиниц и предприятий общепита</c:v>
                </c:pt>
                <c:pt idx="7">
                  <c:v>операции с недвижимостью</c:v>
                </c:pt>
                <c:pt idx="8">
                  <c:v>профессиональная, научная и техническая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129</c:v>
                </c:pt>
                <c:pt idx="1">
                  <c:v>65</c:v>
                </c:pt>
                <c:pt idx="2">
                  <c:v>55</c:v>
                </c:pt>
                <c:pt idx="3">
                  <c:v>41</c:v>
                </c:pt>
                <c:pt idx="4">
                  <c:v>31</c:v>
                </c:pt>
                <c:pt idx="5">
                  <c:v>25</c:v>
                </c:pt>
                <c:pt idx="6">
                  <c:v>18</c:v>
                </c:pt>
                <c:pt idx="7">
                  <c:v>8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5-40C2-90FA-0C3802B317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63495856"/>
        <c:axId val="1863493360"/>
      </c:barChart>
      <c:catAx>
        <c:axId val="1863495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3493360"/>
        <c:crosses val="autoZero"/>
        <c:auto val="1"/>
        <c:lblAlgn val="ctr"/>
        <c:lblOffset val="100"/>
        <c:noMultiLvlLbl val="0"/>
      </c:catAx>
      <c:valAx>
        <c:axId val="186349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34958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9109222128494"/>
          <c:y val="0.11327199996432365"/>
          <c:w val="0.68246346404804648"/>
          <c:h val="0.844251000049054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7.0794999977702366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0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106,2</a:t>
                    </a:r>
                  </a:p>
                  <a:p>
                    <a:pPr>
                      <a:defRPr sz="10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FF-42E8-A300-B4BA3FD12379}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0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1412,4</a:t>
                    </a:r>
                  </a:p>
                  <a:p>
                    <a:pPr>
                      <a:defRPr sz="10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FF-42E8-A300-B4BA3FD12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</c:v>
                </c:pt>
                <c:pt idx="1">
                  <c:v>привлеченные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106.2</c:v>
                </c:pt>
                <c:pt idx="1">
                  <c:v>1412.4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36-4B06-8AF0-3FB38BA975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6.5184759364651457E-2"/>
                  <c:y val="-0.11111033343598646"/>
                </c:manualLayout>
              </c:layout>
              <c:tx>
                <c:rich>
                  <a:bodyPr/>
                  <a:lstStyle/>
                  <a:p>
                    <a:r>
                      <a:rPr lang="en-US" sz="1000" baseline="0" dirty="0" smtClean="0"/>
                      <a:t>122,7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E4-4D8C-B6EA-7F0CE2288E9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737,1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772-4EA7-B827-BFB71AFF9DE5}"/>
                </c:ext>
              </c:extLst>
            </c:dLbl>
            <c:dLbl>
              <c:idx val="2"/>
              <c:layout>
                <c:manualLayout>
                  <c:x val="-7.1110646579619893E-2"/>
                  <c:y val="-4.44441333743945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534,8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E4-4D8C-B6EA-7F0CE2288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МБ</c:v>
                </c:pt>
                <c:pt idx="1">
                  <c:v>РБ</c:v>
                </c:pt>
                <c:pt idx="2">
                  <c:v>ФБ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122.7</c:v>
                </c:pt>
                <c:pt idx="1">
                  <c:v>737.1</c:v>
                </c:pt>
                <c:pt idx="2">
                  <c:v>534.79999999999995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2-49FD-9B6D-263DB8A25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0.48287</cdr:x>
      <cdr:y>0.11947</cdr:y>
    </cdr:from>
    <cdr:to>
      <cdr:x>0.50347</cdr:x>
      <cdr:y>0.23893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570" y="214314"/>
          <a:ext cx="45719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FDC23-1273-49AF-98B5-0CE2EE468122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2371-9E16-40D3-9274-11510BFC1F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32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D25EB-EA99-4FBF-B286-44BEFA2536FC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58FC-5C2F-44F9-880A-2AD8D7C28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5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58FC-5C2F-44F9-880A-2AD8D7C289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50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58FC-5C2F-44F9-880A-2AD8D7C289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5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58FC-5C2F-44F9-880A-2AD8D7C289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5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9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adminizhma@mail.ru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hyperlink" Target="https://vk.com/komiizhma" TargetMode="External"/><Relationship Id="rId4" Type="http://schemas.openxmlformats.org/officeDocument/2006/relationships/hyperlink" Target="https://admizhma11.gosuslugi.ru/" TargetMode="Externa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4.wdp"/><Relationship Id="rId7" Type="http://schemas.openxmlformats.org/officeDocument/2006/relationships/hyperlink" Target="https://admizhma11.gosuslugi.ru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dminizhma@mail.ru" TargetMode="External"/><Relationship Id="rId5" Type="http://schemas.openxmlformats.org/officeDocument/2006/relationships/hyperlink" Target="http://www.econom.rkomi.ru/" TargetMode="External"/><Relationship Id="rId4" Type="http://schemas.openxmlformats.org/officeDocument/2006/relationships/hyperlink" Target="mailto:minek@minek.rkomi.ru" TargetMode="External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41902" y="247749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Республика</a:t>
            </a:r>
          </a:p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Коми</a:t>
            </a:r>
            <a:endParaRPr lang="ru-RU" sz="4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3"/>
          <a:stretch/>
        </p:blipFill>
        <p:spPr bwMode="auto">
          <a:xfrm>
            <a:off x="6984000" y="-1"/>
            <a:ext cx="1079500" cy="8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1"/>
          <a:stretch/>
        </p:blipFill>
        <p:spPr bwMode="auto">
          <a:xfrm>
            <a:off x="2152340" y="500"/>
            <a:ext cx="1079500" cy="8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ый треугольник 5"/>
          <p:cNvSpPr/>
          <p:nvPr/>
        </p:nvSpPr>
        <p:spPr>
          <a:xfrm>
            <a:off x="2565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>
            <a:off x="1071538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>
            <a:off x="4315939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>
            <a:off x="3235939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>
            <a:off x="2155939" y="405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ый треугольник 31"/>
          <p:cNvSpPr/>
          <p:nvPr/>
        </p:nvSpPr>
        <p:spPr>
          <a:xfrm>
            <a:off x="-1535" y="298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ый треугольник 32"/>
          <p:cNvSpPr/>
          <p:nvPr/>
        </p:nvSpPr>
        <p:spPr>
          <a:xfrm>
            <a:off x="1075937" y="297044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ый треугольник 34"/>
          <p:cNvSpPr/>
          <p:nvPr/>
        </p:nvSpPr>
        <p:spPr>
          <a:xfrm>
            <a:off x="2155939" y="297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ый треугольник 35"/>
          <p:cNvSpPr/>
          <p:nvPr/>
        </p:nvSpPr>
        <p:spPr>
          <a:xfrm>
            <a:off x="3235939" y="298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ый треугольник 36"/>
          <p:cNvSpPr/>
          <p:nvPr/>
        </p:nvSpPr>
        <p:spPr>
          <a:xfrm rot="10800000">
            <a:off x="-4062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ый треугольник 37"/>
          <p:cNvSpPr/>
          <p:nvPr/>
        </p:nvSpPr>
        <p:spPr>
          <a:xfrm>
            <a:off x="-4063" y="189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>
            <a:off x="-4063" y="82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>
            <a:off x="6984000" y="81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8064000" y="405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ый треугольник 41"/>
          <p:cNvSpPr/>
          <p:nvPr/>
        </p:nvSpPr>
        <p:spPr>
          <a:xfrm>
            <a:off x="6984000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>
            <a:off x="6984000" y="297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ый треугольник 43"/>
          <p:cNvSpPr/>
          <p:nvPr/>
        </p:nvSpPr>
        <p:spPr>
          <a:xfrm>
            <a:off x="8064000" y="81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043608" y="206769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Инвестиционный </a:t>
            </a:r>
            <a:r>
              <a:rPr lang="ru-RU" sz="20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паспорт (профиль)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муниципального района «Ижемский» Республики Коми</a:t>
            </a:r>
            <a:endParaRPr lang="ru-RU" sz="14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8618" y="4201720"/>
            <a:ext cx="14681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Коми</a:t>
            </a:r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инвестиционный портал Республики </a:t>
            </a:r>
            <a:endParaRPr lang="ru-RU" sz="5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nvest-dev.rkomi.ru/system/attachments/uploads/000/061/615/original/logo_invest_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6" y="4206919"/>
            <a:ext cx="266799" cy="2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60214" y="3704133"/>
            <a:ext cx="15899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Администрация </a:t>
            </a:r>
            <a:endParaRPr lang="ru-RU" sz="700" b="1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МР «Ижемский» Республики Коми</a:t>
            </a:r>
            <a:endParaRPr lang="ru-RU" sz="4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0" y="3292625"/>
            <a:ext cx="230174" cy="28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80135" y="3219822"/>
            <a:ext cx="16163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Министерство </a:t>
            </a:r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экономического развития, промышленности и транспорта </a:t>
            </a: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Республики Коми</a:t>
            </a:r>
            <a:endParaRPr lang="ru-RU" sz="4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9" y="312740"/>
            <a:ext cx="158057" cy="18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 descr="Герб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3714758"/>
            <a:ext cx="285751" cy="355978"/>
          </a:xfrm>
          <a:prstGeom prst="rect">
            <a:avLst/>
          </a:prstGeom>
        </p:spPr>
      </p:pic>
      <p:pic>
        <p:nvPicPr>
          <p:cNvPr id="48" name="Рисунок 47" descr="Герб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1" y="2091662"/>
            <a:ext cx="506993" cy="622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79364" y="24345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МР </a:t>
            </a: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«Ижемский</a:t>
            </a:r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» Республики Коми</a:t>
            </a:r>
            <a:endParaRPr lang="ru-RU" sz="7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4" name="Рисунок 53" descr="Герб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2438" y="267429"/>
            <a:ext cx="215462" cy="2684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976" y="4201720"/>
            <a:ext cx="875048" cy="8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41151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Хозяйствующие субъекты на территории района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по состоянию на 01.0</a:t>
            </a:r>
            <a:r>
              <a:rPr lang="en-US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</a:t>
            </a:r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.202</a:t>
            </a:r>
            <a:r>
              <a:rPr lang="ru-RU" sz="12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5</a:t>
            </a:r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года</a:t>
            </a:r>
            <a:endParaRPr lang="ru-RU" sz="12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50B0C836-1A71-B540-9E8D-54A5AE9BF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736663"/>
              </p:ext>
            </p:extLst>
          </p:nvPr>
        </p:nvGraphicFramePr>
        <p:xfrm>
          <a:off x="214282" y="857238"/>
          <a:ext cx="4824536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4882017-8FCB-F345-8AF2-BCAAE5DC210E}"/>
              </a:ext>
            </a:extLst>
          </p:cNvPr>
          <p:cNvSpPr txBox="1"/>
          <p:nvPr/>
        </p:nvSpPr>
        <p:spPr>
          <a:xfrm>
            <a:off x="2734197" y="990506"/>
            <a:ext cx="291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ИНДИВИДУАЛЬНЫЕ</a:t>
            </a:r>
          </a:p>
          <a:p>
            <a:r>
              <a:rPr lang="ru-RU" sz="12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ПРЕДПРИНИМАТЕЛИ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71CF24-0BB5-A947-94BD-0BE7DF493BC4}"/>
              </a:ext>
            </a:extLst>
          </p:cNvPr>
          <p:cNvSpPr txBox="1"/>
          <p:nvPr/>
        </p:nvSpPr>
        <p:spPr>
          <a:xfrm>
            <a:off x="2755221" y="1531446"/>
            <a:ext cx="191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ЮРИДИЧЕСКИЕ</a:t>
            </a:r>
          </a:p>
          <a:p>
            <a:r>
              <a:rPr lang="ru-RU" sz="12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ЛИЦА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179B28-01F5-2849-8415-B82FABFF8F2B}"/>
              </a:ext>
            </a:extLst>
          </p:cNvPr>
          <p:cNvSpPr txBox="1"/>
          <p:nvPr/>
        </p:nvSpPr>
        <p:spPr>
          <a:xfrm>
            <a:off x="-10232" y="1941204"/>
            <a:ext cx="47143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ОСНОВНЫЕ ОТРАСЛИ ДЕЯТЕЛЬНОСТИ </a:t>
            </a: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СУБЪЕКТОВ МАЛОГО И СРЕДНЕГО ПРЕДПРИНИМАТЕЛЬСТВА ЮР. ЛИЦ И ИП (ед.)</a:t>
            </a:r>
            <a:endParaRPr lang="ru-RU" sz="11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57732575"/>
              </p:ext>
            </p:extLst>
          </p:nvPr>
        </p:nvGraphicFramePr>
        <p:xfrm>
          <a:off x="22437" y="2502571"/>
          <a:ext cx="4681660" cy="253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41" y="0"/>
            <a:ext cx="2858461" cy="51435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090647" y="-69973"/>
            <a:ext cx="3377277" cy="5145088"/>
            <a:chOff x="3000725" y="1588"/>
            <a:chExt cx="4004905" cy="5145088"/>
          </a:xfrm>
        </p:grpSpPr>
        <p:sp>
          <p:nvSpPr>
            <p:cNvPr id="13" name="Параллелограмм 12"/>
            <p:cNvSpPr/>
            <p:nvPr/>
          </p:nvSpPr>
          <p:spPr>
            <a:xfrm>
              <a:off x="3339581" y="1588"/>
              <a:ext cx="3666049" cy="5145088"/>
            </a:xfrm>
            <a:prstGeom prst="parallelogram">
              <a:avLst>
                <a:gd name="adj" fmla="val 41214"/>
              </a:avLst>
            </a:prstGeom>
            <a:solidFill>
              <a:schemeClr val="bg1">
                <a:lumMod val="9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/>
            <p:cNvSpPr/>
            <p:nvPr/>
          </p:nvSpPr>
          <p:spPr>
            <a:xfrm>
              <a:off x="3000725" y="1588"/>
              <a:ext cx="3419676" cy="5145088"/>
            </a:xfrm>
            <a:prstGeom prst="parallelogram">
              <a:avLst>
                <a:gd name="adj" fmla="val 42669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61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ый треугольник 43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39552" y="411510"/>
            <a:ext cx="5112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Малое и среднее предпринимательство</a:t>
            </a:r>
          </a:p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ПО СОСТОЯНИЮ НА 01.01.2024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15616" y="128663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ВСЕГО СУБЪЕКТОВ МСП</a:t>
            </a:r>
            <a:endParaRPr lang="ru-RU" sz="10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7731" y="109335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380 </a:t>
            </a:r>
            <a:endParaRPr lang="ru-RU" sz="1200" b="1" dirty="0">
              <a:solidFill>
                <a:srgbClr val="004D4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41288" y="1544590"/>
            <a:ext cx="145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МИКРО ПРЕДПРИЯТИЯ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1725" y="1652312"/>
            <a:ext cx="64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367</a:t>
            </a:r>
            <a:endParaRPr lang="ru-RU" b="1" dirty="0">
              <a:solidFill>
                <a:srgbClr val="004D4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3636" y="1543672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ИНДИВИДУАЛЬНЫЕ ПРЕДПРИНИМАТЕЛИ</a:t>
            </a:r>
            <a:endParaRPr lang="ru-RU" sz="5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3044" y="1642145"/>
            <a:ext cx="192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321</a:t>
            </a:r>
            <a:endParaRPr lang="ru-RU" b="1" dirty="0">
              <a:solidFill>
                <a:srgbClr val="004D4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9444" y="1950680"/>
            <a:ext cx="145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МАЛЫЕ ПРЕДПРИЯТИЯ</a:t>
            </a:r>
            <a:endParaRPr lang="ru-RU" sz="5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7731" y="2113381"/>
            <a:ext cx="64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13</a:t>
            </a:r>
            <a:endParaRPr lang="ru-RU" b="1" dirty="0">
              <a:solidFill>
                <a:srgbClr val="004D4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40851" y="1950680"/>
            <a:ext cx="145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СРЕДНИЕ ПРЕДПРИЯТИЯ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41288" y="2058402"/>
            <a:ext cx="64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0</a:t>
            </a:r>
            <a:endParaRPr lang="ru-RU" b="1" dirty="0">
              <a:solidFill>
                <a:srgbClr val="004D4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9418" y="2647309"/>
            <a:ext cx="450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ОБЪЕМ ОКАЗАННОЙ ФИНАНСОВОЙ ПОДДЕРЖКИ СУБЪЕКТАМ МСП В 2024 ГОДУ</a:t>
            </a:r>
            <a:endParaRPr lang="ru-RU" sz="10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9552" y="3075806"/>
            <a:ext cx="227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18 553,6 </a:t>
            </a:r>
            <a:r>
              <a:rPr lang="ru-RU" sz="1400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тыс. РУБ</a:t>
            </a:r>
            <a:endParaRPr lang="ru-RU" sz="1400" b="1" dirty="0">
              <a:solidFill>
                <a:srgbClr val="004D4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2288" y="3588340"/>
            <a:ext cx="4502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ИНФРАСТРУКТУРА ПОДДЕРЖКИ МСП</a:t>
            </a:r>
            <a:endParaRPr lang="ru-RU" sz="10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1162" y="3917602"/>
            <a:ext cx="15899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Администрация </a:t>
            </a:r>
          </a:p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МР «Ижемский» Республики Коми</a:t>
            </a:r>
            <a:endParaRPr lang="ru-RU" sz="4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brk.ru/system/attachments/uploads/000/102/983/original/%D0%BB%D0%BE%D0%B3%D0%BE%D1%82%D0%B8%D0%B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20083"/>
            <a:ext cx="305296" cy="3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2722814" y="3920157"/>
            <a:ext cx="175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Информационно-маркетинговый центр МСП</a:t>
            </a:r>
            <a:endParaRPr lang="ru-RU" sz="4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929072"/>
            <a:ext cx="229379" cy="285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31" y="1588"/>
            <a:ext cx="2706070" cy="51435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4071934" y="0"/>
            <a:ext cx="3377277" cy="5145088"/>
            <a:chOff x="3000725" y="1588"/>
            <a:chExt cx="4004905" cy="5145088"/>
          </a:xfrm>
        </p:grpSpPr>
        <p:sp>
          <p:nvSpPr>
            <p:cNvPr id="31" name="Параллелограмм 30"/>
            <p:cNvSpPr/>
            <p:nvPr/>
          </p:nvSpPr>
          <p:spPr>
            <a:xfrm>
              <a:off x="3339581" y="1588"/>
              <a:ext cx="3666049" cy="5145088"/>
            </a:xfrm>
            <a:prstGeom prst="parallelogram">
              <a:avLst>
                <a:gd name="adj" fmla="val 41214"/>
              </a:avLst>
            </a:prstGeom>
            <a:solidFill>
              <a:schemeClr val="bg1">
                <a:lumMod val="9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араллелограмм 31"/>
            <p:cNvSpPr/>
            <p:nvPr/>
          </p:nvSpPr>
          <p:spPr>
            <a:xfrm>
              <a:off x="3000725" y="1588"/>
              <a:ext cx="3419676" cy="5145088"/>
            </a:xfrm>
            <a:prstGeom prst="parallelogram">
              <a:avLst>
                <a:gd name="adj" fmla="val 42669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796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Промышленность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875F77-CD8F-DF4D-82AC-42D7A52BFDD5}"/>
              </a:ext>
            </a:extLst>
          </p:cNvPr>
          <p:cNvSpPr txBox="1"/>
          <p:nvPr/>
        </p:nvSpPr>
        <p:spPr>
          <a:xfrm>
            <a:off x="956634" y="1094392"/>
            <a:ext cx="383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ОСНОВА ПРОМЫШЛЕННОГО ПРОИЗВОДСТВА - ОБРАБАТЫВАЮЩИЕ ПРОИЗВОДСТВА</a:t>
            </a:r>
            <a:endParaRPr lang="ru-RU" sz="10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65A6640-5DB5-7842-99BE-9BC0AD7545EF}"/>
              </a:ext>
            </a:extLst>
          </p:cNvPr>
          <p:cNvSpPr/>
          <p:nvPr/>
        </p:nvSpPr>
        <p:spPr>
          <a:xfrm>
            <a:off x="542984" y="1134429"/>
            <a:ext cx="366961" cy="373009"/>
          </a:xfrm>
          <a:prstGeom prst="ellipse">
            <a:avLst/>
          </a:prstGeom>
          <a:noFill/>
          <a:ln>
            <a:solidFill>
              <a:srgbClr val="72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0B9AC08-ECF3-D74C-8ACB-C7269E4E4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4" y="1202675"/>
            <a:ext cx="235985" cy="23598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2A51B63-EF2F-6643-B99A-237600957E3F}"/>
              </a:ext>
            </a:extLst>
          </p:cNvPr>
          <p:cNvSpPr txBox="1"/>
          <p:nvPr/>
        </p:nvSpPr>
        <p:spPr>
          <a:xfrm>
            <a:off x="539552" y="196606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ОБЪЕМЫ ОТГРУЖЕННЫХ ТОВАРОВ </a:t>
            </a:r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СОБСТВЕННОГО ПРОИЗВОДСТВА, ВЫПОЛНЕННЫХ РАБОТ И УСЛУГ СОБСТВЕННЫМИ СИЛАМИ ОРГАНИЗАЦИЙ ПО ВИДАМ ЭКОНОМИЧЕСКОЙ ДЕЯТЕЛЬНОСТИ (МЛН.РУБ.)</a:t>
            </a:r>
            <a:endParaRPr lang="ru-RU" sz="10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13689CA-2477-7C47-8BB5-739DCD293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1653"/>
              </p:ext>
            </p:extLst>
          </p:nvPr>
        </p:nvGraphicFramePr>
        <p:xfrm>
          <a:off x="568214" y="2604998"/>
          <a:ext cx="8075724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746">
                  <a:extLst>
                    <a:ext uri="{9D8B030D-6E8A-4147-A177-3AD203B41FA5}">
                      <a16:colId xmlns:a16="http://schemas.microsoft.com/office/drawing/2014/main" val="3097068429"/>
                    </a:ext>
                  </a:extLst>
                </a:gridCol>
                <a:gridCol w="2157165">
                  <a:extLst>
                    <a:ext uri="{9D8B030D-6E8A-4147-A177-3AD203B41FA5}">
                      <a16:colId xmlns:a16="http://schemas.microsoft.com/office/drawing/2014/main" val="1727053903"/>
                    </a:ext>
                  </a:extLst>
                </a:gridCol>
                <a:gridCol w="2274813">
                  <a:extLst>
                    <a:ext uri="{9D8B030D-6E8A-4147-A177-3AD203B41FA5}">
                      <a16:colId xmlns:a16="http://schemas.microsoft.com/office/drawing/2014/main" val="1069484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72727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0" dirty="0">
                        <a:solidFill>
                          <a:srgbClr val="727271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2727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dirty="0">
                          <a:solidFill>
                            <a:srgbClr val="72727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rgbClr val="727271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2727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в % к 2023 году</a:t>
                      </a:r>
                      <a:endParaRPr lang="ru-RU" sz="1200" b="1" dirty="0">
                        <a:solidFill>
                          <a:srgbClr val="727271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06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D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D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D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D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D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113,3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D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3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D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Обрабатывающие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D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производства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D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D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D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D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97,4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D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54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4D40"/>
                          </a:solidFill>
                          <a:latin typeface="Times New Roman" panose="02020603050405020304" pitchFamily="18" charset="0"/>
                          <a:ea typeface="Segoe UI" pitchFamily="34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D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D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277,0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D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D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110,4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D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3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D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утилизация отходов, деятельность по ликвидации загрязнений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D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D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D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D4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133,4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D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08742" y="474616"/>
            <a:ext cx="1373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Инвестиционный паспорт</a:t>
            </a: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</a:b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МР «Ижемский» </a:t>
            </a:r>
            <a:endParaRPr lang="ru-RU" sz="700" b="1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Республики </a:t>
            </a: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Коми</a:t>
            </a:r>
          </a:p>
        </p:txBody>
      </p:sp>
      <p:pic>
        <p:nvPicPr>
          <p:cNvPr id="13" name="Рисунок 12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00048"/>
            <a:ext cx="229379" cy="2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26749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Основные предприятия</a:t>
            </a:r>
            <a:endParaRPr lang="ru-RU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03CAC-48C4-D04A-8423-05E2A8A9E794}"/>
              </a:ext>
            </a:extLst>
          </p:cNvPr>
          <p:cNvSpPr txBox="1"/>
          <p:nvPr/>
        </p:nvSpPr>
        <p:spPr>
          <a:xfrm>
            <a:off x="179512" y="843510"/>
            <a:ext cx="55446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ООО «Заречье»</a:t>
            </a:r>
            <a:endParaRPr lang="ru-RU" sz="1050" b="1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 КРС, из них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голова коров. </a:t>
            </a:r>
          </a:p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произведено 15,83 тонн  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молока и молочных продуктов, </a:t>
            </a:r>
            <a:r>
              <a:rPr lang="ru-RU" sz="10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произведено животных масел и жиров 9,6 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тонн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молока составляет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209,7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тонн и скота в живом весе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10,6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ООО  молочная ферма «Зеленый луг» </a:t>
            </a:r>
          </a:p>
          <a:p>
            <a:pPr algn="just"/>
            <a:r>
              <a:rPr lang="ru-RU" sz="10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На предприятии 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174 </a:t>
            </a:r>
            <a:r>
              <a:rPr lang="ru-RU" sz="10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голов КРС  из них коров 82 головы. </a:t>
            </a:r>
            <a:endParaRPr lang="ru-RU" sz="1000" dirty="0" smtClean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произведено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1530 тонн  </a:t>
            </a:r>
            <a:r>
              <a:rPr lang="ru-RU" sz="10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молока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Валовое </a:t>
            </a:r>
            <a:r>
              <a:rPr lang="ru-RU" sz="10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производство молока составляет 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618,3 </a:t>
            </a:r>
            <a:r>
              <a:rPr lang="ru-RU" sz="10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тонн и скота в живом весе 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10,7 </a:t>
            </a:r>
            <a:r>
              <a:rPr lang="ru-RU" sz="10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тонн.</a:t>
            </a:r>
          </a:p>
          <a:p>
            <a:pPr algn="just"/>
            <a:endParaRPr lang="ru-RU" sz="1000" dirty="0" smtClean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ООО  молочный завод «Диюрский» 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Крупное промышленное предприятия района. </a:t>
            </a:r>
            <a:endParaRPr lang="en-US" sz="1000" dirty="0" smtClean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Основными видами деятельности предприятия является 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закуп 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и переработка 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молока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, производство готовой молочной продукции, производство 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колбасных 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изделий, мясных полуфабрикатов.</a:t>
            </a:r>
            <a:endParaRPr lang="en-US" sz="1000" dirty="0" smtClean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 2024 году закуплено от населения 699,4 тонн </a:t>
            </a:r>
            <a:r>
              <a:rPr lang="ru-RU" sz="10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олока и произведено молока 152,7 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тонн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, произведено животных масел и жиров 27 тонн, переработано мяса 61,7 тонн</a:t>
            </a:r>
            <a:endParaRPr lang="ru-RU" sz="1000" dirty="0" smtClean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endParaRPr lang="ru-RU" sz="1000" dirty="0" smtClean="0">
              <a:solidFill>
                <a:srgbClr val="FF0000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ООО «Хлеб»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Занимается производством  здоровых и натуральных хлебобулочных и кондитерских изделий. 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 ассортименте  более 70 наименований продукции.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По состоянию на  01.01.202</a:t>
            </a:r>
            <a:r>
              <a:rPr lang="en-US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5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год произведено хлеба и хлебобулочных изделий  3</a:t>
            </a:r>
            <a:r>
              <a:rPr lang="en-US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35</a:t>
            </a:r>
            <a:r>
              <a:rPr lang="ru-RU" sz="10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тонн.</a:t>
            </a:r>
          </a:p>
          <a:p>
            <a:endParaRPr lang="ru-RU" sz="1000" dirty="0" smtClean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pic>
        <p:nvPicPr>
          <p:cNvPr id="23" name="Рисунок 22" descr="IMG_8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8508" y="0"/>
            <a:ext cx="4025524" cy="2857502"/>
          </a:xfrm>
          <a:prstGeom prst="flowChartMerge">
            <a:avLst/>
          </a:prstGeom>
        </p:spPr>
      </p:pic>
      <p:pic>
        <p:nvPicPr>
          <p:cNvPr id="11" name="Рисунок 10" descr="IMG_8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567888"/>
            <a:ext cx="3564490" cy="2575611"/>
          </a:xfrm>
          <a:prstGeom prst="flowChartMerge">
            <a:avLst/>
          </a:prstGeom>
        </p:spPr>
      </p:pic>
    </p:spTree>
    <p:extLst>
      <p:ext uri="{BB962C8B-B14F-4D97-AF65-F5344CB8AC3E}">
        <p14:creationId xmlns:p14="http://schemas.microsoft.com/office/powerpoint/2010/main" val="35721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dtCVQY6gL8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0"/>
            <a:ext cx="3286116" cy="2928976"/>
          </a:xfrm>
          <a:prstGeom prst="diamond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650685-845E-C940-A2C4-6AF171459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92" y="2745549"/>
            <a:ext cx="436644" cy="43664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6C10106-3078-FB47-9F41-FDBCCF60B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0" y="2725341"/>
            <a:ext cx="479504" cy="479504"/>
          </a:xfrm>
          <a:prstGeom prst="rect">
            <a:avLst/>
          </a:prstGeom>
        </p:spPr>
      </p:pic>
      <p:sp>
        <p:nvSpPr>
          <p:cNvPr id="18" name="Прямоугольный треугольник 17"/>
          <p:cNvSpPr/>
          <p:nvPr/>
        </p:nvSpPr>
        <p:spPr>
          <a:xfrm rot="5400000">
            <a:off x="357158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41151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Сельское хозяйство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B02B04-1F20-8443-A5DE-71FAA1D53B61}"/>
              </a:ext>
            </a:extLst>
          </p:cNvPr>
          <p:cNvSpPr txBox="1"/>
          <p:nvPr/>
        </p:nvSpPr>
        <p:spPr>
          <a:xfrm>
            <a:off x="251520" y="953499"/>
            <a:ext cx="536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ОБЪЕМ ПРОИЗВОДСТВА ПРОДУКЦИИ В ХОЗЯЙСТВАХ ВСЕХ КАТЕГОРИЙ (КФХ и СХО) </a:t>
            </a:r>
            <a:endParaRPr lang="ru-RU" sz="1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026433-3DE5-1341-88E4-5D1FB11A3214}"/>
              </a:ext>
            </a:extLst>
          </p:cNvPr>
          <p:cNvSpPr txBox="1"/>
          <p:nvPr/>
        </p:nvSpPr>
        <p:spPr>
          <a:xfrm>
            <a:off x="611560" y="1635646"/>
            <a:ext cx="5362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СКОТ И ПТИЦА В ЖИВОМ ВЕСЕ  -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0,075 тыс. тонн 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FADE17-05F3-4C4F-9311-B1AFED651CA4}"/>
              </a:ext>
            </a:extLst>
          </p:cNvPr>
          <p:cNvSpPr txBox="1"/>
          <p:nvPr/>
        </p:nvSpPr>
        <p:spPr>
          <a:xfrm>
            <a:off x="683568" y="1923678"/>
            <a:ext cx="5362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МОЛОКО –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1,73 тыс. тонн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FC7565-CEF6-3641-848D-C0EE4ED7EF88}"/>
              </a:ext>
            </a:extLst>
          </p:cNvPr>
          <p:cNvSpPr txBox="1"/>
          <p:nvPr/>
        </p:nvSpPr>
        <p:spPr>
          <a:xfrm>
            <a:off x="1077731" y="2715766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ПЛОЩАДЬ СЕЛЬХОЗУГОДИЙ</a:t>
            </a:r>
            <a:endParaRPr lang="ru-RU" sz="10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0DBBF8-1BEA-1F45-9B2E-9D15D00494BC}"/>
              </a:ext>
            </a:extLst>
          </p:cNvPr>
          <p:cNvSpPr txBox="1"/>
          <p:nvPr/>
        </p:nvSpPr>
        <p:spPr>
          <a:xfrm>
            <a:off x="1057254" y="285426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46,6</a:t>
            </a:r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тыс. га</a:t>
            </a:r>
            <a:endParaRPr lang="ru-RU" sz="1200" b="1" dirty="0">
              <a:solidFill>
                <a:srgbClr val="004D4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84C826-CBA9-4D44-B8BD-5387103C795A}"/>
              </a:ext>
            </a:extLst>
          </p:cNvPr>
          <p:cNvSpPr txBox="1"/>
          <p:nvPr/>
        </p:nvSpPr>
        <p:spPr>
          <a:xfrm>
            <a:off x="3995936" y="271703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КФХ ЗАРЕГИСТРИРОВАНО</a:t>
            </a:r>
            <a:endParaRPr lang="ru-RU" sz="10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5ECE00-5729-1E42-91CB-5A66B51131F7}"/>
              </a:ext>
            </a:extLst>
          </p:cNvPr>
          <p:cNvSpPr txBox="1"/>
          <p:nvPr/>
        </p:nvSpPr>
        <p:spPr>
          <a:xfrm>
            <a:off x="3995936" y="285553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37</a:t>
            </a:r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ед</a:t>
            </a:r>
            <a:r>
              <a:rPr lang="ru-RU" sz="16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1553B2-4CCD-2145-B05E-C961C838ED13}"/>
              </a:ext>
            </a:extLst>
          </p:cNvPr>
          <p:cNvSpPr txBox="1"/>
          <p:nvPr/>
        </p:nvSpPr>
        <p:spPr>
          <a:xfrm>
            <a:off x="395535" y="3507854"/>
            <a:ext cx="479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КРУПНЕЙШИЕ СЕЛЬСКОХОЗЯЙСТВЕННЫЕ ПРЕДПРИЯТИЯ</a:t>
            </a:r>
          </a:p>
          <a:p>
            <a:pPr algn="ctr"/>
            <a:r>
              <a:rPr lang="ru-RU" sz="12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 ТЕРРИТОРИИ </a:t>
            </a:r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РАЙОНА в 2024 году</a:t>
            </a:r>
            <a:endParaRPr lang="ru-RU" sz="10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DE2493-58DB-3E44-A633-2C78CF213329}"/>
              </a:ext>
            </a:extLst>
          </p:cNvPr>
          <p:cNvSpPr txBox="1"/>
          <p:nvPr/>
        </p:nvSpPr>
        <p:spPr>
          <a:xfrm>
            <a:off x="-1310976" y="4075531"/>
            <a:ext cx="23896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ru-RU" sz="7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4172222"/>
            <a:ext cx="2071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«ЗАРЕЧЬЕ»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МФ «ЗЕЛЕНЫЙ ЛУГ»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 descr="8K11NxwgTQ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071684"/>
            <a:ext cx="3286116" cy="3071816"/>
          </a:xfrm>
          <a:prstGeom prst="flowChartDecision">
            <a:avLst/>
          </a:prstGeom>
        </p:spPr>
      </p:pic>
    </p:spTree>
    <p:extLst>
      <p:ext uri="{BB962C8B-B14F-4D97-AF65-F5344CB8AC3E}">
        <p14:creationId xmlns:p14="http://schemas.microsoft.com/office/powerpoint/2010/main" val="41322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29209" y="22892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Инвестиции</a:t>
            </a:r>
            <a:endParaRPr lang="ru-RU" sz="16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9418" y="857238"/>
            <a:ext cx="57987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ОБЪЕМ ИНВЕСТИЦИЙ В ОСНОВНОЙ КАПИТАЛ за 2024 год </a:t>
            </a:r>
          </a:p>
          <a:p>
            <a:r>
              <a:rPr lang="ru-RU" sz="9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(БЕЗ СУБЪЕКТОВ МАЛОГО И СРЕДНЕГО ПРЕДПРИНИМАТЕЛЬСТВА)</a:t>
            </a:r>
            <a:endParaRPr lang="ru-RU" sz="6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8596" y="150018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1518,6</a:t>
            </a:r>
            <a:r>
              <a:rPr lang="ru-RU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МЛН. РУБ.</a:t>
            </a:r>
            <a:endParaRPr lang="ru-RU" sz="1400" b="1" dirty="0">
              <a:solidFill>
                <a:srgbClr val="004D4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52939114"/>
              </p:ext>
            </p:extLst>
          </p:nvPr>
        </p:nvGraphicFramePr>
        <p:xfrm>
          <a:off x="395536" y="2643758"/>
          <a:ext cx="2219184" cy="179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8CB02B04-1F20-8443-A5DE-71FAA1D53B61}"/>
              </a:ext>
            </a:extLst>
          </p:cNvPr>
          <p:cNvSpPr txBox="1"/>
          <p:nvPr/>
        </p:nvSpPr>
        <p:spPr>
          <a:xfrm>
            <a:off x="442997" y="2080622"/>
            <a:ext cx="222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ОБЪЕМ ИНВЕСТИЦИЙ В ОСНОВНОЙ КАПИТАЛ В РАЗРЕЗЕ ПО ИСТОЧНИКАМ ФИНАНСИРОВАНИЯ (МЛН.РУБ)</a:t>
            </a:r>
            <a:endParaRPr lang="ru-RU" sz="5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1632627364"/>
              </p:ext>
            </p:extLst>
          </p:nvPr>
        </p:nvGraphicFramePr>
        <p:xfrm>
          <a:off x="2834384" y="2617670"/>
          <a:ext cx="2143139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8CB02B04-1F20-8443-A5DE-71FAA1D53B61}"/>
              </a:ext>
            </a:extLst>
          </p:cNvPr>
          <p:cNvSpPr txBox="1"/>
          <p:nvPr/>
        </p:nvSpPr>
        <p:spPr>
          <a:xfrm>
            <a:off x="2749433" y="2130780"/>
            <a:ext cx="238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ОБЪЕМ ИНВЕСТИЦИЙ В ОСНОВНОЙ КАПИТАЛ В РАЗРЕЗЕ ПО БЮДЖЕТНЫМ СРЕДСТВАМ (МЛН.РУБ)</a:t>
            </a:r>
            <a:endParaRPr lang="ru-RU" sz="5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1003583" y="4537872"/>
            <a:ext cx="142876" cy="1428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B02B04-1F20-8443-A5DE-71FAA1D53B61}"/>
              </a:ext>
            </a:extLst>
          </p:cNvPr>
          <p:cNvSpPr txBox="1"/>
          <p:nvPr/>
        </p:nvSpPr>
        <p:spPr>
          <a:xfrm>
            <a:off x="1175268" y="4773530"/>
            <a:ext cx="1617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привлеченные средства</a:t>
            </a:r>
            <a:endParaRPr lang="ru-RU" sz="1000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flipV="1">
            <a:off x="1003584" y="4853708"/>
            <a:ext cx="142875" cy="1171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B02B04-1F20-8443-A5DE-71FAA1D53B61}"/>
              </a:ext>
            </a:extLst>
          </p:cNvPr>
          <p:cNvSpPr txBox="1"/>
          <p:nvPr/>
        </p:nvSpPr>
        <p:spPr>
          <a:xfrm>
            <a:off x="1191865" y="4497255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собственные</a:t>
            </a:r>
            <a:r>
              <a:rPr lang="ru-RU" sz="1000" dirty="0" smtClean="0">
                <a:solidFill>
                  <a:srgbClr val="72727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средства</a:t>
            </a:r>
            <a:endParaRPr lang="ru-RU" sz="1000" dirty="0">
              <a:solidFill>
                <a:srgbClr val="72727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196953" y="4497255"/>
            <a:ext cx="108000" cy="10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04592" y="4819072"/>
            <a:ext cx="108000" cy="10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B02B04-1F20-8443-A5DE-71FAA1D53B61}"/>
              </a:ext>
            </a:extLst>
          </p:cNvPr>
          <p:cNvSpPr txBox="1"/>
          <p:nvPr/>
        </p:nvSpPr>
        <p:spPr>
          <a:xfrm>
            <a:off x="3300797" y="4618090"/>
            <a:ext cx="1529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РЕСПУБЛИКАНСКИЙ</a:t>
            </a:r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БЮЖЕТ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202682" y="4665045"/>
            <a:ext cx="108000" cy="10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B02B04-1F20-8443-A5DE-71FAA1D53B61}"/>
              </a:ext>
            </a:extLst>
          </p:cNvPr>
          <p:cNvSpPr txBox="1"/>
          <p:nvPr/>
        </p:nvSpPr>
        <p:spPr>
          <a:xfrm>
            <a:off x="3306549" y="4784952"/>
            <a:ext cx="1529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МЕСТНЫЙ БЮДЖЕТ</a:t>
            </a:r>
            <a:endParaRPr lang="ru-RU" sz="4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B02B04-1F20-8443-A5DE-71FAA1D53B61}"/>
              </a:ext>
            </a:extLst>
          </p:cNvPr>
          <p:cNvSpPr txBox="1"/>
          <p:nvPr/>
        </p:nvSpPr>
        <p:spPr>
          <a:xfrm>
            <a:off x="3306549" y="4451228"/>
            <a:ext cx="1529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ФЕДЕРАЛЬНЫЙ БЮЖЕТ</a:t>
            </a:r>
            <a:endParaRPr lang="ru-RU" sz="4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88" y="0"/>
            <a:ext cx="40508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5897" y="405896"/>
            <a:ext cx="770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Реализуемые инвестиционные проекты</a:t>
            </a:r>
            <a:r>
              <a:rPr lang="en-US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2024 году</a:t>
            </a:r>
            <a:endParaRPr lang="ru-RU" sz="12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13689CA-2477-7C47-8BB5-739DCD293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667746"/>
              </p:ext>
            </p:extLst>
          </p:nvPr>
        </p:nvGraphicFramePr>
        <p:xfrm>
          <a:off x="539551" y="1347614"/>
          <a:ext cx="7993367" cy="2722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456">
                  <a:extLst>
                    <a:ext uri="{9D8B030D-6E8A-4147-A177-3AD203B41FA5}">
                      <a16:colId xmlns:a16="http://schemas.microsoft.com/office/drawing/2014/main" val="3097068429"/>
                    </a:ext>
                  </a:extLst>
                </a:gridCol>
                <a:gridCol w="2189574">
                  <a:extLst>
                    <a:ext uri="{9D8B030D-6E8A-4147-A177-3AD203B41FA5}">
                      <a16:colId xmlns:a16="http://schemas.microsoft.com/office/drawing/2014/main" val="1727053903"/>
                    </a:ext>
                  </a:extLst>
                </a:gridCol>
                <a:gridCol w="1733576">
                  <a:extLst>
                    <a:ext uri="{9D8B030D-6E8A-4147-A177-3AD203B41FA5}">
                      <a16:colId xmlns:a16="http://schemas.microsoft.com/office/drawing/2014/main" val="1069484828"/>
                    </a:ext>
                  </a:extLst>
                </a:gridCol>
                <a:gridCol w="1756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062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Наименование инвестиционного проекта</a:t>
                      </a:r>
                      <a:endParaRPr lang="ru-RU" sz="105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Инициатор проекта / курирующая организация</a:t>
                      </a:r>
                      <a:endParaRPr lang="ru-RU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Общая стоимость проекта (млн. руб.)</a:t>
                      </a:r>
                      <a:endParaRPr lang="ru-RU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06324"/>
                  </a:ext>
                </a:extLst>
              </a:tr>
              <a:tr h="251462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опорного объекта по убою и переработке мяса в с. Ижма</a:t>
                      </a:r>
                      <a:endParaRPr lang="ru-RU" sz="100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Индивидуальный предприниматель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О.С. Артеев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15,725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egoe UI" panose="020B0502040204020203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34259"/>
                  </a:ext>
                </a:extLst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молочной фермы на 140 голов КРС в ООО «Молочная ферма «Зеленый луг»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egoe UI" panose="020B0502040204020203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«Молочная ферма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«Зеленый луг»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egoe UI" panose="020B0502040204020203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125,0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egoe UI" panose="020B0502040204020203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2025 - 2028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egoe UI" panose="020B0502040204020203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ЧЕРИ-НЯНЬ (Рыба – есть хлеб)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Индивидуальный предприниматель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С.Н. Артеев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7,736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egoe UI" panose="020B0502040204020203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2021 - 2026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674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К(Ф)Х </a:t>
                      </a:r>
                      <a:r>
                        <a:rPr lang="ru-RU" sz="100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Дамме</a:t>
                      </a:r>
                      <a:r>
                        <a:rPr lang="ru-RU" sz="10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Маргариты Алексеевны по разведению медоносных пчёл и производству мёда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egoe UI" panose="020B0502040204020203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egoe UI" panose="020B0502040204020203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Индивидуальный предприниматель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М.А. </a:t>
                      </a:r>
                      <a:r>
                        <a:rPr lang="ru-RU" sz="100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Дамме</a:t>
                      </a:r>
                      <a:endParaRPr lang="ru-RU" sz="10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egoe UI" panose="020B0502040204020203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2,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157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egoe UI" panose="020B0502040204020203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egoe UI" panose="020B0502040204020203" pitchFamily="34" charset="0"/>
                          <a:cs typeface="Times New Roman" pitchFamily="18" charset="0"/>
                        </a:rPr>
                        <a:t>2023 - 2028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08742" y="474616"/>
            <a:ext cx="1373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Инвестиционный паспорт</a:t>
            </a: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</a:b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МР «Ижемский» </a:t>
            </a:r>
            <a:endParaRPr lang="ru-RU" sz="700" b="1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Республики </a:t>
            </a: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Коми</a:t>
            </a:r>
          </a:p>
        </p:txBody>
      </p:sp>
      <p:pic>
        <p:nvPicPr>
          <p:cNvPr id="8" name="Рисунок 7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500048"/>
            <a:ext cx="229379" cy="2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1" y="411510"/>
            <a:ext cx="770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Инвестиционные площадки</a:t>
            </a:r>
            <a:endParaRPr lang="ru-RU" sz="12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13689CA-2477-7C47-8BB5-739DCD293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553409"/>
              </p:ext>
            </p:extLst>
          </p:nvPr>
        </p:nvGraphicFramePr>
        <p:xfrm>
          <a:off x="522288" y="1131590"/>
          <a:ext cx="8075726" cy="94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456">
                  <a:extLst>
                    <a:ext uri="{9D8B030D-6E8A-4147-A177-3AD203B41FA5}">
                      <a16:colId xmlns:a16="http://schemas.microsoft.com/office/drawing/2014/main" val="309706842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270539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069484828"/>
                    </a:ext>
                  </a:extLst>
                </a:gridCol>
                <a:gridCol w="3954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Наименование инвестиционной площадки</a:t>
                      </a:r>
                      <a:endParaRPr lang="ru-RU" sz="1050" b="0" dirty="0">
                        <a:solidFill>
                          <a:srgbClr val="727271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Тип площадки</a:t>
                      </a:r>
                      <a:endParaRPr lang="ru-RU" sz="1050" b="1" dirty="0">
                        <a:solidFill>
                          <a:srgbClr val="727271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Площадь земельного участка (га.)</a:t>
                      </a:r>
                      <a:endParaRPr lang="ru-RU" sz="1050" b="1" dirty="0">
                        <a:solidFill>
                          <a:srgbClr val="727271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Целевое использование</a:t>
                      </a:r>
                      <a:endParaRPr lang="ru-RU" sz="1050" b="1" dirty="0">
                        <a:solidFill>
                          <a:srgbClr val="727271"/>
                        </a:solidFill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06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54349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08742" y="474616"/>
            <a:ext cx="1373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Инвестиционный паспорт</a:t>
            </a: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</a:b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МР «Ижемский</a:t>
            </a:r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Республики </a:t>
            </a: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Коми</a:t>
            </a:r>
          </a:p>
        </p:txBody>
      </p:sp>
      <p:pic>
        <p:nvPicPr>
          <p:cNvPr id="9" name="Рисунок 8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500048"/>
            <a:ext cx="229379" cy="2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41151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Инвестиционный потенциал территорий</a:t>
            </a:r>
            <a:endParaRPr lang="ru-RU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03CAC-48C4-D04A-8423-05E2A8A9E794}"/>
              </a:ext>
            </a:extLst>
          </p:cNvPr>
          <p:cNvSpPr txBox="1"/>
          <p:nvPr/>
        </p:nvSpPr>
        <p:spPr>
          <a:xfrm>
            <a:off x="857224" y="1571618"/>
            <a:ext cx="501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МР «Ижемский» Республики Коми имеются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невостребованные земельные ресурсы сельскохозяйственного назначения.</a:t>
            </a:r>
            <a:endParaRPr lang="ru-RU" sz="1050" b="1" dirty="0">
              <a:solidFill>
                <a:schemeClr val="accent2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endParaRPr lang="ru-RU" sz="800" b="1" dirty="0">
              <a:solidFill>
                <a:schemeClr val="accent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43868" y="1673773"/>
            <a:ext cx="288000" cy="288000"/>
            <a:chOff x="542984" y="987574"/>
            <a:chExt cx="366961" cy="373009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265A6640-5DB5-7842-99BE-9BC0AD7545EF}"/>
                </a:ext>
              </a:extLst>
            </p:cNvPr>
            <p:cNvSpPr/>
            <p:nvPr/>
          </p:nvSpPr>
          <p:spPr>
            <a:xfrm>
              <a:off x="542984" y="987574"/>
              <a:ext cx="366961" cy="373009"/>
            </a:xfrm>
            <a:prstGeom prst="ellipse">
              <a:avLst/>
            </a:prstGeom>
            <a:noFill/>
            <a:ln>
              <a:solidFill>
                <a:srgbClr val="7272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17" y="1040331"/>
              <a:ext cx="267494" cy="267494"/>
            </a:xfrm>
            <a:prstGeom prst="rect">
              <a:avLst/>
            </a:prstGeom>
          </p:spPr>
        </p:pic>
      </p:grpSp>
      <p:pic>
        <p:nvPicPr>
          <p:cNvPr id="38" name="Рисунок 37" descr="jFnuHwyA7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44" y="0"/>
            <a:ext cx="4429156" cy="2952771"/>
          </a:xfrm>
          <a:prstGeom prst="flowChartMerge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87"/>
            <a:ext cx="5072066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07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4673" y="453429"/>
            <a:ext cx="655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Меры поддержки</a:t>
            </a:r>
            <a:endParaRPr lang="ru-RU" sz="20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4417" y="159591"/>
            <a:ext cx="1373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Инвестиционный паспорт</a:t>
            </a: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</a:br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МР «Ижемский»</a:t>
            </a:r>
          </a:p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Республики Коми</a:t>
            </a:r>
            <a:endParaRPr lang="ru-RU" sz="4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79789" y="1309771"/>
            <a:ext cx="3293625" cy="1363"/>
          </a:xfrm>
          <a:prstGeom prst="line">
            <a:avLst/>
          </a:prstGeom>
          <a:ln w="12700">
            <a:solidFill>
              <a:srgbClr val="727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BF03CAC-48C4-D04A-8423-05E2A8A9E794}"/>
              </a:ext>
            </a:extLst>
          </p:cNvPr>
          <p:cNvSpPr txBox="1"/>
          <p:nvPr/>
        </p:nvSpPr>
        <p:spPr>
          <a:xfrm>
            <a:off x="907757" y="852541"/>
            <a:ext cx="214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НЕФИНАНСОВЫЕ МЕРЫ </a:t>
            </a:r>
          </a:p>
          <a:p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ПОДДЕРЖКИ</a:t>
            </a:r>
            <a:endParaRPr lang="ru-RU" sz="12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6" y="870271"/>
            <a:ext cx="422388" cy="4223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9789" y="1328246"/>
            <a:ext cx="33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Nirmala UI" panose="020B0502040204020203" pitchFamily="34" charset="0"/>
                <a:cs typeface="Times New Roman" panose="02020603050405020304" pitchFamily="18" charset="0"/>
              </a:rPr>
              <a:t>- Информационная</a:t>
            </a:r>
          </a:p>
          <a:p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Nirmala UI" panose="020B0502040204020203" pitchFamily="34" charset="0"/>
                <a:cs typeface="Times New Roman" panose="02020603050405020304" pitchFamily="18" charset="0"/>
              </a:rPr>
              <a:t>- Консультационная</a:t>
            </a:r>
          </a:p>
          <a:p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Nirmala UI" panose="020B0502040204020203" pitchFamily="34" charset="0"/>
                <a:cs typeface="Times New Roman" panose="02020603050405020304" pitchFamily="18" charset="0"/>
              </a:rPr>
              <a:t>- Подготовка/переподготовка и повышение квалификации работников МСП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379788" y="3410635"/>
            <a:ext cx="3293625" cy="1363"/>
          </a:xfrm>
          <a:prstGeom prst="line">
            <a:avLst/>
          </a:prstGeom>
          <a:ln w="12700">
            <a:solidFill>
              <a:srgbClr val="727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BF03CAC-48C4-D04A-8423-05E2A8A9E794}"/>
              </a:ext>
            </a:extLst>
          </p:cNvPr>
          <p:cNvSpPr txBox="1"/>
          <p:nvPr/>
        </p:nvSpPr>
        <p:spPr>
          <a:xfrm>
            <a:off x="971552" y="2921728"/>
            <a:ext cx="331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ФИНАНСОВЫЕ МЕРЫ </a:t>
            </a:r>
          </a:p>
          <a:p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Nirmala UI" panose="020B0502040204020203" pitchFamily="34" charset="0"/>
                <a:cs typeface="Times New Roman" panose="02020603050405020304" pitchFamily="18" charset="0"/>
              </a:rPr>
              <a:t>ПОДДЕРЖКИ</a:t>
            </a:r>
            <a:endParaRPr lang="ru-RU" sz="1200" b="1" dirty="0">
              <a:solidFill>
                <a:srgbClr val="727271"/>
              </a:solidFill>
              <a:latin typeface="Times New Roman" panose="02020603050405020304" pitchFamily="18" charset="0"/>
              <a:ea typeface="Nirmala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625" y="3424964"/>
            <a:ext cx="33015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Субсидирование части </a:t>
            </a:r>
            <a:r>
              <a:rPr lang="ru-RU" sz="900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затрат на проведение обязательного подтверждения соответствия продовольственного сырья и пищевой продукции </a:t>
            </a:r>
            <a:endParaRPr lang="ru-RU" sz="900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Субсидирование </a:t>
            </a:r>
            <a:r>
              <a:rPr lang="ru-RU" sz="900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части </a:t>
            </a:r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расходов, </a:t>
            </a:r>
            <a:r>
              <a:rPr lang="ru-RU" sz="900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связанных с приобретением оборудования в целях создания и (или) развития либо модернизации производства товаров (работ, услуг) </a:t>
            </a:r>
            <a:endParaRPr lang="ru-RU" sz="900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Субсидирование </a:t>
            </a:r>
            <a:r>
              <a:rPr lang="ru-RU" sz="900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части затрат на развитие сельского хозяйства и обновление основных средств крестьянских (фермерских) хозяйств, сельскохозяйственных организаций. </a:t>
            </a:r>
            <a:endParaRPr lang="ru-RU" sz="900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79789" y="2420932"/>
            <a:ext cx="3293625" cy="1363"/>
          </a:xfrm>
          <a:prstGeom prst="line">
            <a:avLst/>
          </a:prstGeom>
          <a:ln w="12700">
            <a:solidFill>
              <a:srgbClr val="727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F03CAC-48C4-D04A-8423-05E2A8A9E794}"/>
              </a:ext>
            </a:extLst>
          </p:cNvPr>
          <p:cNvSpPr txBox="1"/>
          <p:nvPr/>
        </p:nvSpPr>
        <p:spPr>
          <a:xfrm>
            <a:off x="943150" y="1925418"/>
            <a:ext cx="254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ИМУЩЕСТВЕННАЯ</a:t>
            </a:r>
          </a:p>
          <a:p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ПОДДЕРЖКА</a:t>
            </a:r>
            <a:endParaRPr lang="ru-RU" sz="12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353" y="2405811"/>
            <a:ext cx="32936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Предоставление во владение и (или) пользование на </a:t>
            </a:r>
            <a:r>
              <a:rPr lang="ru-RU" sz="9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возмездной/безвозмездной/льготной основе муниципального</a:t>
            </a:r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имущества</a:t>
            </a:r>
            <a:endParaRPr lang="ru-RU" sz="9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C395BFC-9524-BA4D-AA88-EBB550113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3" y="1984750"/>
            <a:ext cx="421200" cy="42120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710994" y="896491"/>
            <a:ext cx="5092973" cy="37365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1. Муниципальная </a:t>
            </a:r>
            <a:r>
              <a:rPr lang="ru-RU" sz="11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программа  муниципального  образования муниципального района «Ижемский» «Развитие экономики» от </a:t>
            </a:r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30.12.2021 </a:t>
            </a:r>
            <a:r>
              <a:rPr lang="ru-RU" sz="11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№ </a:t>
            </a:r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999. </a:t>
            </a:r>
            <a:endParaRPr lang="ru-RU" sz="11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2 Постановление </a:t>
            </a:r>
            <a:r>
              <a:rPr lang="ru-RU" sz="11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администрации МР </a:t>
            </a:r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«Ижемский» </a:t>
            </a:r>
            <a:r>
              <a:rPr lang="ru-RU" sz="11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от 9 декабря 2015 года № 1031 </a:t>
            </a:r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                            «Об </a:t>
            </a:r>
            <a:r>
              <a:rPr lang="ru-RU" sz="11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утверждении перечня муниципального имущества муниципального образования муниципального района </a:t>
            </a:r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«Ижемский», </a:t>
            </a:r>
            <a:r>
              <a:rPr lang="ru-RU" sz="11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свободного от прав третьих лиц (за исключением имущественных прав субъектов малого и среднего предпринимательства), предназначенного для передачи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</a:t>
            </a:r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предпринимательства».</a:t>
            </a:r>
            <a:endParaRPr lang="ru-RU" sz="11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3. Постановление </a:t>
            </a:r>
            <a:r>
              <a:rPr lang="ru-RU" sz="11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администрации МР </a:t>
            </a:r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«Ижемский» </a:t>
            </a:r>
            <a:r>
              <a:rPr lang="ru-RU" sz="11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от </a:t>
            </a:r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25 </a:t>
            </a:r>
            <a:r>
              <a:rPr lang="ru-RU" sz="11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мая </a:t>
            </a:r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2021 </a:t>
            </a:r>
            <a:r>
              <a:rPr lang="ru-RU" sz="11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г. № </a:t>
            </a:r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384                         «Об </a:t>
            </a:r>
            <a:r>
              <a:rPr lang="ru-RU" sz="11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утверждении правил формирования, ведения и обязательного опубликования перечня муниципального имущества,  свободного от прав третьих лиц (за исключением  права хозяйственного ведения, права оперативного управления, а также имущественных прав субъектов малого и среднего предпринимательства</a:t>
            </a:r>
            <a:r>
              <a:rPr lang="ru-RU" sz="11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)». </a:t>
            </a:r>
            <a:endParaRPr lang="ru-RU" sz="11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F03CAC-48C4-D04A-8423-05E2A8A9E794}"/>
              </a:ext>
            </a:extLst>
          </p:cNvPr>
          <p:cNvSpPr txBox="1"/>
          <p:nvPr/>
        </p:nvSpPr>
        <p:spPr>
          <a:xfrm>
            <a:off x="3761464" y="495656"/>
            <a:ext cx="5131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НОРМАТИВНЫЕ ДОКУМЕНТЫ</a:t>
            </a:r>
            <a:endParaRPr lang="ru-RU" sz="12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Гер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9430" y="159591"/>
            <a:ext cx="229379" cy="28575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2" y="2948715"/>
            <a:ext cx="421200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 rot="5400000">
            <a:off x="519530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6204" y="41151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Обращение к инвестору</a:t>
            </a:r>
            <a:endParaRPr lang="ru-RU" sz="12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142990"/>
            <a:ext cx="8858312" cy="2304256"/>
          </a:xfrm>
          <a:prstGeom prst="rect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406586" y="1491630"/>
            <a:ext cx="6237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Уважаемые  дамы и господа!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06586" y="1851670"/>
            <a:ext cx="6237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0975">
              <a:buNone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	Представляем вашему вниманию инвестиционный паспорт муниципального района «Ижемский» Республики Коми. В данном документе отражены состояние экономики района, его промышленный, сельскохозяйственный, кадровый и природный потенциал.</a:t>
            </a:r>
          </a:p>
          <a:p>
            <a:pPr algn="just">
              <a:buNone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      Инвестиционный процесс играет значительную роль в  развитии и   росте экономики,  способен решать важные производственные и социально-экономические проблемы.</a:t>
            </a:r>
          </a:p>
          <a:p>
            <a:pPr algn="just">
              <a:buNone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      Мы готовы к открытому диалогу с потенциальными инвесторами и готовы оказывать поддержку проектам, направленным на развитие нашего района, улучшение качества жизни населения, и обеспечение взаимовыгодных условий сотрудничества и всестороннюю поддержку в реализации новых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бизнес-идей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6436" y="3185253"/>
            <a:ext cx="367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С уважением,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000" b="1" i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Глава муниципального района «Ижемский» – </a:t>
            </a:r>
          </a:p>
          <a:p>
            <a:pPr algn="r"/>
            <a:r>
              <a:rPr lang="ru-RU" sz="1000" b="1" i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руководитель администрации</a:t>
            </a:r>
          </a:p>
          <a:p>
            <a:pPr algn="r"/>
            <a:endParaRPr lang="ru-RU" sz="1000" b="1" i="1" dirty="0" smtClean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r"/>
            <a:r>
              <a:rPr lang="ru-RU" sz="1000" b="1" i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Норкин Игорь Викторович</a:t>
            </a: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000" b="1" i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172" y="3890541"/>
            <a:ext cx="22118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8(82140)94-107</a:t>
            </a:r>
            <a:endParaRPr lang="en-US" sz="1100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adminizhma@mail.ru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https://admizhma11.gosuslugi.ru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100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endParaRPr lang="en-US" sz="1100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6" y="3956199"/>
            <a:ext cx="144016" cy="144016"/>
          </a:xfrm>
          <a:prstGeom prst="rect">
            <a:avLst/>
          </a:prstGeom>
        </p:spPr>
      </p:pic>
      <p:pic>
        <p:nvPicPr>
          <p:cNvPr id="38" name="Рисунок 3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6" y="4131245"/>
            <a:ext cx="156071" cy="144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5" y="4297906"/>
            <a:ext cx="156071" cy="15607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6" y="4453977"/>
            <a:ext cx="156070" cy="15607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408742" y="474616"/>
            <a:ext cx="137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МР «Ижемский» </a:t>
            </a:r>
            <a:endParaRPr lang="ru-RU" sz="700" b="1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Республики </a:t>
            </a: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Коми</a:t>
            </a:r>
          </a:p>
        </p:txBody>
      </p:sp>
      <p:pic>
        <p:nvPicPr>
          <p:cNvPr id="17" name="Рисунок 16" descr="Герб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500048"/>
            <a:ext cx="229379" cy="28575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42910" y="4429138"/>
            <a:ext cx="228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https://vk.com/komiizhma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C:\Users\Информотдел\Desktop\wmfiskKXnI432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4" y="1303519"/>
            <a:ext cx="2161872" cy="19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843007" y="450617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www.invest.rkomi.ru</a:t>
            </a:r>
            <a:endParaRPr lang="ru-RU" sz="105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ый треугольник 57"/>
          <p:cNvSpPr/>
          <p:nvPr/>
        </p:nvSpPr>
        <p:spPr>
          <a:xfrm>
            <a:off x="-4061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ый треугольник 58"/>
          <p:cNvSpPr/>
          <p:nvPr/>
        </p:nvSpPr>
        <p:spPr>
          <a:xfrm>
            <a:off x="1075939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ый треугольник 61"/>
          <p:cNvSpPr/>
          <p:nvPr/>
        </p:nvSpPr>
        <p:spPr>
          <a:xfrm>
            <a:off x="2155939" y="405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>
            <a:off x="8064000" y="405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6984000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>
            <a:off x="8028504" y="81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42910" y="1714494"/>
            <a:ext cx="3748269" cy="1787426"/>
            <a:chOff x="2695939" y="1707654"/>
            <a:chExt cx="3748269" cy="178742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695939" y="1707654"/>
              <a:ext cx="3748269" cy="738664"/>
              <a:chOff x="2699792" y="1707654"/>
              <a:chExt cx="3744416" cy="73866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347864" y="1707654"/>
                <a:ext cx="309634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727271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Министерство экономического развития, промышленности и транспорта Республики Коми</a:t>
                </a:r>
                <a:endParaRPr lang="ru-RU" sz="1050" b="1" dirty="0">
                  <a:solidFill>
                    <a:srgbClr val="727271"/>
                  </a:solidFill>
                  <a:latin typeface="Times New Roman" panose="02020603050405020304" pitchFamily="18" charset="0"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28" name="Picture 4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3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1806813"/>
                <a:ext cx="535425" cy="624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2695939" y="2571750"/>
              <a:ext cx="37482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smtClean="0">
                  <a:solidFill>
                    <a:srgbClr val="727271"/>
                  </a:solidFill>
                  <a:latin typeface="Times New Roman" panose="02020603050405020304" pitchFamily="18" charset="0"/>
                  <a:ea typeface="Segoe UI" panose="020B0502040204020203" pitchFamily="34" charset="0"/>
                  <a:cs typeface="Times New Roman" panose="02020603050405020304" pitchFamily="18" charset="0"/>
                </a:rPr>
                <a:t>Россия, Республика Коми, Сыктывкар,</a:t>
              </a:r>
            </a:p>
            <a:p>
              <a:pPr algn="ctr"/>
              <a:r>
                <a:rPr lang="ru-RU" sz="900" dirty="0">
                  <a:solidFill>
                    <a:srgbClr val="727271"/>
                  </a:solidFill>
                  <a:latin typeface="Times New Roman" panose="02020603050405020304" pitchFamily="18" charset="0"/>
                  <a:ea typeface="Segoe UI" panose="020B0502040204020203" pitchFamily="34" charset="0"/>
                  <a:cs typeface="Times New Roman" panose="02020603050405020304" pitchFamily="18" charset="0"/>
                </a:rPr>
                <a:t>у</a:t>
              </a:r>
              <a:r>
                <a:rPr lang="ru-RU" sz="900" dirty="0" smtClean="0">
                  <a:solidFill>
                    <a:srgbClr val="727271"/>
                  </a:solidFill>
                  <a:latin typeface="Times New Roman" panose="02020603050405020304" pitchFamily="18" charset="0"/>
                  <a:ea typeface="Segoe UI" panose="020B0502040204020203" pitchFamily="34" charset="0"/>
                  <a:cs typeface="Times New Roman" panose="02020603050405020304" pitchFamily="18" charset="0"/>
                </a:rPr>
                <a:t>л. Интернациональная, д. 157, 167982</a:t>
              </a:r>
            </a:p>
            <a:p>
              <a:pPr algn="ctr"/>
              <a:r>
                <a:rPr lang="ru-RU" sz="900" dirty="0" smtClean="0">
                  <a:solidFill>
                    <a:srgbClr val="727271"/>
                  </a:solidFill>
                  <a:latin typeface="Times New Roman" panose="02020603050405020304" pitchFamily="18" charset="0"/>
                  <a:ea typeface="Segoe UI" panose="020B0502040204020203" pitchFamily="34" charset="0"/>
                  <a:cs typeface="Times New Roman" panose="02020603050405020304" pitchFamily="18" charset="0"/>
                </a:rPr>
                <a:t>Телефон: (8212) 25-54-33 (доб. 200)</a:t>
              </a:r>
            </a:p>
            <a:p>
              <a:pPr algn="ctr"/>
              <a:r>
                <a:rPr lang="ru-RU" sz="900" dirty="0" smtClean="0">
                  <a:solidFill>
                    <a:srgbClr val="727271"/>
                  </a:solidFill>
                  <a:latin typeface="Times New Roman" panose="02020603050405020304" pitchFamily="18" charset="0"/>
                  <a:ea typeface="Segoe UI" panose="020B0502040204020203" pitchFamily="34" charset="0"/>
                  <a:cs typeface="Times New Roman" panose="02020603050405020304" pitchFamily="18" charset="0"/>
                </a:rPr>
                <a:t>Факс: (8212) 29-39-36</a:t>
              </a:r>
            </a:p>
            <a:p>
              <a:pPr algn="ctr"/>
              <a:r>
                <a:rPr lang="en-US" sz="900" dirty="0">
                  <a:solidFill>
                    <a:srgbClr val="7272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</a:t>
              </a:r>
              <a:r>
                <a:rPr lang="en-US" sz="900" dirty="0" smtClean="0">
                  <a:solidFill>
                    <a:srgbClr val="7272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minek@minek.rkomi.ru</a:t>
              </a:r>
              <a:endPara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900" dirty="0" smtClean="0">
                  <a:solidFill>
                    <a:srgbClr val="7272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dirty="0" smtClean="0">
                  <a:solidFill>
                    <a:srgbClr val="7272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www.econom.rkomi.ru</a:t>
              </a:r>
              <a:r>
                <a:rPr lang="ru-RU" sz="900" dirty="0" smtClean="0">
                  <a:solidFill>
                    <a:srgbClr val="7272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600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399119" y="1738218"/>
            <a:ext cx="3099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Администрация</a:t>
            </a:r>
          </a:p>
          <a:p>
            <a:r>
              <a:rPr lang="ru-RU" sz="14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униципального района «Ижемский» Республики Коми</a:t>
            </a:r>
            <a:endParaRPr lang="ru-RU" sz="14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6528" y="2571750"/>
            <a:ext cx="37482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Россия, Республика Коми, Ижемский район,</a:t>
            </a:r>
          </a:p>
          <a:p>
            <a:pPr algn="ctr"/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с. Ижма, ул. Советская, д. 45, 169460</a:t>
            </a:r>
          </a:p>
          <a:p>
            <a:pPr algn="ctr"/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Глава муниципального района «Ижемский» – </a:t>
            </a:r>
          </a:p>
          <a:p>
            <a:pPr algn="ctr"/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руководитель администрации</a:t>
            </a:r>
          </a:p>
          <a:p>
            <a:pPr algn="ctr"/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Норкин Игорь Викторович</a:t>
            </a:r>
          </a:p>
          <a:p>
            <a:pPr algn="ctr"/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Телефон: (82140) 94-107</a:t>
            </a:r>
            <a:endParaRPr lang="en-US" sz="900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Факс: (82140) 94-107</a:t>
            </a:r>
          </a:p>
          <a:p>
            <a:pPr algn="ctr"/>
            <a:r>
              <a:rPr lang="en-US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E-Mail</a:t>
            </a:r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lang="en-US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hlinkClick r:id="rId6"/>
              </a:rPr>
              <a:t>adminizhma@mail.ru</a:t>
            </a:r>
            <a:r>
              <a:rPr lang="ru-RU" sz="900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900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https://admizhma11.gosuslugi.ru/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900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ru-RU" sz="900" dirty="0" smtClean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 smtClean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9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5"/>
          <a:stretch/>
        </p:blipFill>
        <p:spPr bwMode="auto">
          <a:xfrm>
            <a:off x="2159210" y="0"/>
            <a:ext cx="1079500" cy="80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5"/>
          <a:stretch/>
        </p:blipFill>
        <p:spPr bwMode="auto">
          <a:xfrm>
            <a:off x="6948884" y="2322"/>
            <a:ext cx="1079500" cy="80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Герб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4876" y="1785932"/>
            <a:ext cx="577204" cy="7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Историческая справка</a:t>
            </a:r>
            <a:endParaRPr lang="ru-RU" sz="12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539552" y="1480017"/>
            <a:ext cx="6350" cy="2916000"/>
          </a:xfrm>
          <a:prstGeom prst="line">
            <a:avLst/>
          </a:prstGeom>
          <a:ln w="38100">
            <a:solidFill>
              <a:srgbClr val="EBE9E9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1472" y="928677"/>
            <a:ext cx="8072494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XVI</a:t>
            </a:r>
            <a:r>
              <a:rPr lang="ru-RU" sz="105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век </a:t>
            </a:r>
            <a:r>
              <a:rPr lang="ru-RU" sz="105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– начал </a:t>
            </a:r>
            <a:r>
              <a:rPr lang="ru-RU" sz="1050" dirty="0" err="1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складывться</a:t>
            </a:r>
            <a:r>
              <a:rPr lang="ru-RU" sz="105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ижемский</a:t>
            </a:r>
            <a:r>
              <a:rPr lang="ru-RU" sz="105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этнос. В формировании </a:t>
            </a:r>
            <a:r>
              <a:rPr lang="ru-RU" sz="1050" dirty="0" err="1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ижемского</a:t>
            </a:r>
            <a:r>
              <a:rPr lang="ru-RU" sz="105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этноса приняли участие </a:t>
            </a:r>
            <a:r>
              <a:rPr lang="ru-RU" sz="1050" dirty="0" err="1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вымские</a:t>
            </a:r>
            <a:r>
              <a:rPr lang="ru-RU" sz="105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и </a:t>
            </a:r>
            <a:r>
              <a:rPr lang="ru-RU" sz="1050" dirty="0" err="1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удорские</a:t>
            </a:r>
            <a:r>
              <a:rPr lang="ru-RU" sz="105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коми, северные великорусы и лесные ненцы.</a:t>
            </a:r>
          </a:p>
          <a:p>
            <a:pPr algn="just"/>
            <a:endParaRPr lang="ru-RU" sz="1050" dirty="0" smtClean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ХVIII  век - становление оленеводства, к концу девятнадцатого века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ижемцы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стали одними из самых крупных оленеводов в Большеземельской тундре.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1567 году ,согласно некоторым данным, была основана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ижемская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слобода.</a:t>
            </a: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1828 году Первая школа в сельской местности в Коми крае открылась именно в Ижме и открыл ее на свои средства крестьянин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Прокопий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Ануфриев.</a:t>
            </a: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Олимпийских играх в Инсбруке (Австрия) Раиса Сметанина из с. </a:t>
            </a:r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Мохча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завоевала две золотые медали в лыжных гонках на 10 км и эстафете. В последствии она стала 4-хкратной олимпийской чемпионкой (дважды в 1976г., потом в 1980 и 1992 годах).</a:t>
            </a:r>
          </a:p>
          <a:p>
            <a:pPr lvl="0" algn="just"/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2004 году администрацией муниципального района «Ижемский район» было принято решение возродить праздник и проводить его ежегодно. Разработано положение о проведении районного праздника «Луд», и ежегодно ширится его география.</a:t>
            </a:r>
          </a:p>
          <a:p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2007 г. «Луд»  проводиться как межрегиональный праздник.  </a:t>
            </a:r>
          </a:p>
          <a:p>
            <a:endParaRPr lang="ru-RU" sz="105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2011 года на территории МР «Ижемский» Республики Коми проводится Республиканский спортивный Фестиваль по национальным видам спорта «</a:t>
            </a:r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Изьваса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вермасьöмъяс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Ижемские состязания.  «Ижемские состязания» объединили в себе несколько самостоятельных мероприятий,  в числе которых соревнования по национальным видам спорта «Северное многоборье»,  лыжные гонки, конные соревнования с санными повозками , турнир по и классическому жиму штанги лежа.</a:t>
            </a:r>
            <a:endParaRPr lang="ru-RU" sz="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489551" y="1571702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785800"/>
            <a:ext cx="706391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050" b="1" dirty="0" smtClean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050" b="1" dirty="0" smtClean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050" b="1" dirty="0" smtClean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050" b="1" dirty="0" smtClean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050" b="1" dirty="0" smtClean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050" b="1" dirty="0" smtClean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050" b="1" dirty="0" smtClean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050" b="1" dirty="0" smtClean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05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05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05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488973" y="1859819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488395" y="2024124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486594" y="2338448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484211" y="2658041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488973" y="2817584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/>
          <p:cNvSpPr/>
          <p:nvPr/>
        </p:nvSpPr>
        <p:spPr>
          <a:xfrm>
            <a:off x="491354" y="3162324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/>
          <p:cNvSpPr/>
          <p:nvPr/>
        </p:nvSpPr>
        <p:spPr>
          <a:xfrm>
            <a:off x="491354" y="3546742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омб 30"/>
          <p:cNvSpPr/>
          <p:nvPr/>
        </p:nvSpPr>
        <p:spPr>
          <a:xfrm>
            <a:off x="491354" y="3690758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омб 31"/>
          <p:cNvSpPr/>
          <p:nvPr/>
        </p:nvSpPr>
        <p:spPr>
          <a:xfrm>
            <a:off x="491354" y="4019545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408742" y="474616"/>
            <a:ext cx="137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МР «Ижемский</a:t>
            </a:r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7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Республики Коми</a:t>
            </a:r>
          </a:p>
        </p:txBody>
      </p:sp>
      <p:pic>
        <p:nvPicPr>
          <p:cNvPr id="29" name="Рисунок 28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500048"/>
            <a:ext cx="229379" cy="28575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756823" y="2387084"/>
            <a:ext cx="2167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71472" y="2071684"/>
            <a:ext cx="6858048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71472" y="2928941"/>
            <a:ext cx="73581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000" dirty="0" smtClean="0">
              <a:solidFill>
                <a:prstClr val="black"/>
              </a:solidFill>
            </a:endParaRPr>
          </a:p>
          <a:p>
            <a:endParaRPr lang="ru-RU" sz="1000" dirty="0" smtClean="0">
              <a:solidFill>
                <a:prstClr val="black"/>
              </a:solidFill>
            </a:endParaRPr>
          </a:p>
          <a:p>
            <a:pPr lvl="0"/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Группа 67"/>
          <p:cNvGrpSpPr/>
          <p:nvPr/>
        </p:nvGrpSpPr>
        <p:grpSpPr>
          <a:xfrm>
            <a:off x="485539" y="4502457"/>
            <a:ext cx="353366" cy="347355"/>
            <a:chOff x="584222" y="4083918"/>
            <a:chExt cx="506823" cy="504056"/>
          </a:xfrm>
          <a:solidFill>
            <a:srgbClr val="004D40"/>
          </a:solidFill>
        </p:grpSpPr>
        <p:sp>
          <p:nvSpPr>
            <p:cNvPr id="69" name="Прямоугольник 68"/>
            <p:cNvSpPr/>
            <p:nvPr/>
          </p:nvSpPr>
          <p:spPr>
            <a:xfrm>
              <a:off x="584222" y="4083918"/>
              <a:ext cx="506823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72" y="4125055"/>
              <a:ext cx="421779" cy="421779"/>
            </a:xfrm>
            <a:prstGeom prst="rect">
              <a:avLst/>
            </a:prstGeom>
            <a:grpFill/>
          </p:spPr>
        </p:pic>
      </p:grpSp>
      <p:sp>
        <p:nvSpPr>
          <p:cNvPr id="25" name="Прямоугольный треугольник 24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4115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Общая характеристика района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0" y="942262"/>
            <a:ext cx="517094" cy="51709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57254" y="943341"/>
            <a:ext cx="433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ПЛОЩАДЬ ТЕРРИТОРИИ    </a:t>
            </a:r>
            <a:r>
              <a:rPr lang="ru-RU" b="1" dirty="0" smtClean="0">
                <a:solidFill>
                  <a:srgbClr val="004D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18,4</a:t>
            </a:r>
            <a:r>
              <a:rPr lang="ru-RU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тыс. км²</a:t>
            </a:r>
          </a:p>
          <a:p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39552" y="1604970"/>
            <a:ext cx="3037982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8331"/>
            <a:ext cx="518400" cy="5184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77490" y="1571641"/>
            <a:ext cx="399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ru-RU" sz="8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 01.01.2024</a:t>
            </a:r>
          </a:p>
          <a:p>
            <a:r>
              <a:rPr lang="ru-RU" sz="8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16012 </a:t>
            </a:r>
            <a:endParaRPr lang="ru-RU" sz="10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000" y="2381398"/>
            <a:ext cx="13506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ГОРОДСКИЕ ЖИТЕЛИ</a:t>
            </a:r>
          </a:p>
          <a:p>
            <a:r>
              <a:rPr lang="ru-RU" sz="1400" b="1" dirty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0</a:t>
            </a:r>
          </a:p>
          <a:p>
            <a:endParaRPr lang="ru-RU" sz="5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42312" y="2381048"/>
            <a:ext cx="13055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СЕЛЬСКИЕ ЖИТЕЛИ</a:t>
            </a:r>
          </a:p>
          <a:p>
            <a:r>
              <a:rPr lang="ru-RU" sz="1400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16012</a:t>
            </a:r>
            <a:endParaRPr lang="ru-RU" sz="1400" b="1" dirty="0">
              <a:solidFill>
                <a:srgbClr val="004D4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endParaRPr lang="ru-RU" sz="5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39552" y="2901114"/>
            <a:ext cx="3037982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8" y="3011982"/>
            <a:ext cx="465196" cy="46519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031001" y="2936696"/>
            <a:ext cx="3960440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РАЙОННЫЙ ЦЕНТР  </a:t>
            </a:r>
            <a:r>
              <a:rPr lang="ru-RU" sz="1400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</a:t>
            </a:r>
            <a:r>
              <a:rPr lang="ru-RU" sz="1400" b="1" dirty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Ижма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РАССТОЯНИЕ ДО Г. СЫКТЫВКАР    </a:t>
            </a:r>
            <a:r>
              <a:rPr lang="ru-RU" sz="1400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544 КМ.</a:t>
            </a:r>
            <a:endParaRPr lang="ru-RU" sz="10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539552" y="3691914"/>
            <a:ext cx="3037982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18718" y="3776224"/>
            <a:ext cx="161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СЕЛЬСКИЕ ПОСЕЛЕНИЯ</a:t>
            </a:r>
            <a:endParaRPr lang="ru-RU" sz="6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25843" y="3770157"/>
            <a:ext cx="64899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10</a:t>
            </a:r>
            <a:endParaRPr lang="ru-RU" b="1" dirty="0">
              <a:solidFill>
                <a:srgbClr val="004D4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37606" y="3772189"/>
            <a:ext cx="1742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НАСЕЛЕННЫХ ПУНКТОВ</a:t>
            </a:r>
            <a:endParaRPr lang="ru-RU" sz="6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35896" y="3702938"/>
            <a:ext cx="192023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34</a:t>
            </a:r>
            <a:endParaRPr lang="ru-RU" b="1" dirty="0">
              <a:solidFill>
                <a:srgbClr val="004D4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74950" y="4396465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района  умеренно-континентальный. 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морозная, температура воздуха  нередко опускается до минус 35-45 </a:t>
            </a:r>
            <a:r>
              <a:rPr lang="ru-RU" sz="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дождливое, с преобладанием  пасмурной погоды.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71" y="0"/>
            <a:ext cx="39814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E9DDC5E-93BD-B140-9F78-313D36BBD21B}"/>
              </a:ext>
            </a:extLst>
          </p:cNvPr>
          <p:cNvSpPr txBox="1"/>
          <p:nvPr/>
        </p:nvSpPr>
        <p:spPr>
          <a:xfrm>
            <a:off x="323529" y="267495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ГЛАВНАЯ СТРАТЕГИЧЕСКАЯ ЦЕЛЬ РАЗВИТИЯ РАЙОНА -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населения и формирование духовного, физического и интеллектуального местного сообщества, сохраняющего свою самобытную культуру</a:t>
            </a:r>
          </a:p>
          <a:p>
            <a:pPr algn="ctr"/>
            <a:endParaRPr lang="ru-RU" sz="1600" b="1" dirty="0" smtClean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742"/>
            <a:ext cx="5277616" cy="26437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39" y="51470"/>
            <a:ext cx="3880908" cy="417646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071934" y="0"/>
            <a:ext cx="3377277" cy="5145088"/>
            <a:chOff x="3000725" y="1588"/>
            <a:chExt cx="4004905" cy="5145088"/>
          </a:xfrm>
        </p:grpSpPr>
        <p:sp>
          <p:nvSpPr>
            <p:cNvPr id="12" name="Параллелограмм 11"/>
            <p:cNvSpPr/>
            <p:nvPr/>
          </p:nvSpPr>
          <p:spPr>
            <a:xfrm>
              <a:off x="3339581" y="1588"/>
              <a:ext cx="3666049" cy="5145088"/>
            </a:xfrm>
            <a:prstGeom prst="parallelogram">
              <a:avLst>
                <a:gd name="adj" fmla="val 41214"/>
              </a:avLst>
            </a:prstGeom>
            <a:solidFill>
              <a:schemeClr val="bg1">
                <a:lumMod val="9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/>
            <p:cNvSpPr/>
            <p:nvPr/>
          </p:nvSpPr>
          <p:spPr>
            <a:xfrm>
              <a:off x="3000725" y="1588"/>
              <a:ext cx="3419676" cy="5145088"/>
            </a:xfrm>
            <a:prstGeom prst="parallelogram">
              <a:avLst>
                <a:gd name="adj" fmla="val 42669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892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8156" y="83402"/>
            <a:ext cx="2396567" cy="23779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08" y="2573475"/>
            <a:ext cx="3747712" cy="2498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ый треугольник 1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Конкурентные </a:t>
            </a:r>
            <a:r>
              <a:rPr lang="ru-RU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преимущества</a:t>
            </a:r>
            <a:endParaRPr lang="ru-RU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39552" y="1868612"/>
            <a:ext cx="3600000" cy="11715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9DDC5E-93BD-B140-9F78-313D36BBD21B}"/>
              </a:ext>
            </a:extLst>
          </p:cNvPr>
          <p:cNvSpPr txBox="1"/>
          <p:nvPr/>
        </p:nvSpPr>
        <p:spPr>
          <a:xfrm>
            <a:off x="652084" y="922447"/>
            <a:ext cx="4562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72727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-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земельных ресурсов для развития сельского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200" b="1" dirty="0" smtClean="0">
              <a:solidFill>
                <a:srgbClr val="72727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DDC5E-93BD-B140-9F78-313D36BBD21B}"/>
              </a:ext>
            </a:extLst>
          </p:cNvPr>
          <p:cNvSpPr txBox="1"/>
          <p:nvPr/>
        </p:nvSpPr>
        <p:spPr>
          <a:xfrm>
            <a:off x="642910" y="1857371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b="1" dirty="0" smtClean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b="1" dirty="0" smtClean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30028" y="2345432"/>
            <a:ext cx="3600000" cy="11715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6377" y="2847108"/>
            <a:ext cx="3535557" cy="10394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E9DDC5E-93BD-B140-9F78-313D36BBD21B}"/>
              </a:ext>
            </a:extLst>
          </p:cNvPr>
          <p:cNvSpPr txBox="1"/>
          <p:nvPr/>
        </p:nvSpPr>
        <p:spPr>
          <a:xfrm>
            <a:off x="1086122" y="289912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Наличие крупнейших в районе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организаций/предприятий</a:t>
            </a:r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  </a:t>
            </a:r>
            <a:endParaRPr lang="ru-RU" sz="9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6021277-5201-954B-AB85-9ADF1403F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31791"/>
            <a:ext cx="360040" cy="360040"/>
          </a:xfrm>
          <a:prstGeom prst="rect">
            <a:avLst/>
          </a:prstGeom>
        </p:spPr>
      </p:pic>
      <p:sp>
        <p:nvSpPr>
          <p:cNvPr id="20" name="Параллелограмм 19"/>
          <p:cNvSpPr/>
          <p:nvPr/>
        </p:nvSpPr>
        <p:spPr>
          <a:xfrm>
            <a:off x="4608373" y="-1588"/>
            <a:ext cx="2714644" cy="5145088"/>
          </a:xfrm>
          <a:prstGeom prst="parallelogram">
            <a:avLst>
              <a:gd name="adj" fmla="val 44988"/>
            </a:avLst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3363838"/>
            <a:ext cx="4500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ООО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Молочный завод «Диюрский»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ООО «Заречье»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ООО «Север Строй»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Изьвастроитель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»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ООО Молочная ферма «Зеленый луг» 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ООО «Хлеб»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646" y="1351075"/>
            <a:ext cx="4634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</a:t>
            </a:r>
            <a:r>
              <a:rPr lang="ru-RU" sz="1200" b="1" dirty="0">
                <a:solidFill>
                  <a:srgbClr val="72727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-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рекреационного потенциала для развития этнотуризма</a:t>
            </a:r>
            <a:endParaRPr lang="ru-RU" sz="1200" b="1" dirty="0">
              <a:solidFill>
                <a:srgbClr val="72727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1783082"/>
            <a:ext cx="6078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 </a:t>
            </a:r>
            <a:r>
              <a:rPr lang="ru-RU" sz="1200" b="1" dirty="0">
                <a:solidFill>
                  <a:srgbClr val="72727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-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самобытной  культуры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богатым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историко-культурным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потенциалом</a:t>
            </a:r>
            <a:endParaRPr lang="ru-RU" sz="1200" b="1" dirty="0">
              <a:solidFill>
                <a:srgbClr val="72727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27" name="Параллелограмм 26"/>
          <p:cNvSpPr/>
          <p:nvPr/>
        </p:nvSpPr>
        <p:spPr>
          <a:xfrm>
            <a:off x="3991744" y="68506"/>
            <a:ext cx="2714644" cy="5145088"/>
          </a:xfrm>
          <a:prstGeom prst="parallelogram">
            <a:avLst>
              <a:gd name="adj" fmla="val 46742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Природные и сырьевые ресурсы</a:t>
            </a:r>
            <a:endParaRPr lang="ru-RU" sz="12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6165" y="784968"/>
            <a:ext cx="482765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Земельные ресурсы: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сельскохозяйственного назначения –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45 502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endParaRPr lang="ru-RU" sz="1300" b="1" u="sng" dirty="0" smtClean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населенных пунктов –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6 727 га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промышленности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40 923 га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лесного фонда –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1 843 557  га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97844" y="1995686"/>
            <a:ext cx="3037982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07604" y="2052717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ОБЩАЯ ДЛИНА РЕЧНОЙ СЕТИ</a:t>
            </a:r>
            <a:endParaRPr lang="ru-RU" sz="10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71552" y="226024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10,8 </a:t>
            </a:r>
            <a:r>
              <a:rPr lang="ru-RU" sz="2000" b="1" dirty="0" err="1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тыс.</a:t>
            </a:r>
            <a:r>
              <a:rPr lang="ru-RU" b="1" dirty="0" err="1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км</a:t>
            </a:r>
            <a:endParaRPr lang="ru-RU" sz="1600" b="1" dirty="0">
              <a:solidFill>
                <a:srgbClr val="004D4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095" y="2723564"/>
            <a:ext cx="3782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НАИБОЛЕЕ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КРУПНАЯ: </a:t>
            </a:r>
            <a:r>
              <a:rPr lang="ru-RU" sz="1200" b="1" dirty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р. </a:t>
            </a:r>
            <a:r>
              <a:rPr lang="ru-RU" sz="1200" b="1" dirty="0" smtClean="0">
                <a:solidFill>
                  <a:srgbClr val="004D4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Печора</a:t>
            </a:r>
            <a:endParaRPr lang="ru-RU" sz="1000" b="1" dirty="0">
              <a:solidFill>
                <a:srgbClr val="004D4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73460" y="3009545"/>
            <a:ext cx="3037982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6A39FA-3222-C043-A9AB-ED0ABB09C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9" y="910549"/>
            <a:ext cx="410992" cy="4109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04206B-D743-7A4F-AFA3-43DC54907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0" y="2187918"/>
            <a:ext cx="427272" cy="42727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5182F1C-7726-8246-B39B-4ACA01D36AB7}"/>
              </a:ext>
            </a:extLst>
          </p:cNvPr>
          <p:cNvSpPr txBox="1"/>
          <p:nvPr/>
        </p:nvSpPr>
        <p:spPr>
          <a:xfrm>
            <a:off x="263397" y="3108937"/>
            <a:ext cx="4524627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МИНЕРАЛЬНО-СЫРЬЕВЫЕ </a:t>
            </a:r>
            <a:r>
              <a:rPr lang="ru-RU" sz="1200" b="1" dirty="0" smtClean="0">
                <a:solidFill>
                  <a:srgbClr val="72727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РЕСУРСЫ</a:t>
            </a:r>
          </a:p>
          <a:p>
            <a:pPr algn="just"/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Ижемский район характеризуется относительно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низкой степенью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изученности территории. Полезные ископаемые представлены топливно-энергетическим сырьем, пресными подземными водами и комплексом неметаллов.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Минерально-сырьевой потенциал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оцененными запасами горючих сланцев,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серой, фосфоритов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глауконитов, кварцевых стеклянных песков, пресных подземных вод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solidFill>
                <a:srgbClr val="72727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9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"/>
          <p:cNvGrpSpPr/>
          <p:nvPr/>
        </p:nvGrpSpPr>
        <p:grpSpPr>
          <a:xfrm>
            <a:off x="4071934" y="0"/>
            <a:ext cx="3377277" cy="5145088"/>
            <a:chOff x="3000725" y="1588"/>
            <a:chExt cx="4004905" cy="5145088"/>
          </a:xfrm>
        </p:grpSpPr>
        <p:sp>
          <p:nvSpPr>
            <p:cNvPr id="41" name="Параллелограмм 40"/>
            <p:cNvSpPr/>
            <p:nvPr/>
          </p:nvSpPr>
          <p:spPr>
            <a:xfrm>
              <a:off x="3339581" y="1588"/>
              <a:ext cx="3666049" cy="5145088"/>
            </a:xfrm>
            <a:prstGeom prst="parallelogram">
              <a:avLst>
                <a:gd name="adj" fmla="val 41214"/>
              </a:avLst>
            </a:prstGeom>
            <a:solidFill>
              <a:schemeClr val="bg1">
                <a:lumMod val="9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/>
            <p:cNvSpPr/>
            <p:nvPr/>
          </p:nvSpPr>
          <p:spPr>
            <a:xfrm>
              <a:off x="3000725" y="1588"/>
              <a:ext cx="3419676" cy="5145088"/>
            </a:xfrm>
            <a:prstGeom prst="parallelogram">
              <a:avLst>
                <a:gd name="adj" fmla="val 42669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15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88574" y="265295"/>
            <a:ext cx="2675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Население на 01.0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.2025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496" y="739263"/>
            <a:ext cx="2317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16012 чел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(98,9% к 01.01.2024)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6" y="238758"/>
            <a:ext cx="446392" cy="4463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F179B28-01F5-2849-8415-B82FABFF8F2B}"/>
              </a:ext>
            </a:extLst>
          </p:cNvPr>
          <p:cNvSpPr txBox="1"/>
          <p:nvPr/>
        </p:nvSpPr>
        <p:spPr>
          <a:xfrm>
            <a:off x="342011" y="2061419"/>
            <a:ext cx="4565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ЗАНЯТОСТЬ НАСЕЛЕНИЯ ПО ВИДАМ ЭКОНОМИЧЕСКОЙ ДЕЯТЕЛЬНОСТИ, </a:t>
            </a:r>
            <a:r>
              <a:rPr lang="ru-RU" sz="12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человек</a:t>
            </a:r>
            <a:endParaRPr lang="ru-RU" sz="1000" b="1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24029" y="737675"/>
            <a:ext cx="317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Среднесписочная численность работников </a:t>
            </a:r>
          </a:p>
          <a:p>
            <a:r>
              <a:rPr lang="ru-RU" sz="1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(без субъектов малого предпринимательства) –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2711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чел.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495" y="1422825"/>
            <a:ext cx="231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Численность безработных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137 чел.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4028" y="1509847"/>
            <a:ext cx="2317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Уровень безработицы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1,87 %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85552116"/>
              </p:ext>
            </p:extLst>
          </p:nvPr>
        </p:nvGraphicFramePr>
        <p:xfrm>
          <a:off x="262059" y="2615417"/>
          <a:ext cx="4516318" cy="21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81" y="0"/>
            <a:ext cx="3431381" cy="51435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071934" y="0"/>
            <a:ext cx="3377277" cy="5145088"/>
            <a:chOff x="3000725" y="1588"/>
            <a:chExt cx="4004905" cy="5145088"/>
          </a:xfrm>
        </p:grpSpPr>
        <p:sp>
          <p:nvSpPr>
            <p:cNvPr id="14" name="Параллелограмм 13"/>
            <p:cNvSpPr/>
            <p:nvPr/>
          </p:nvSpPr>
          <p:spPr>
            <a:xfrm>
              <a:off x="3339581" y="1588"/>
              <a:ext cx="3666049" cy="5145088"/>
            </a:xfrm>
            <a:prstGeom prst="parallelogram">
              <a:avLst>
                <a:gd name="adj" fmla="val 41214"/>
              </a:avLst>
            </a:prstGeom>
            <a:solidFill>
              <a:schemeClr val="bg1">
                <a:lumMod val="9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/>
            <p:cNvSpPr/>
            <p:nvPr/>
          </p:nvSpPr>
          <p:spPr>
            <a:xfrm>
              <a:off x="3000725" y="1588"/>
              <a:ext cx="3419676" cy="5145088"/>
            </a:xfrm>
            <a:prstGeom prst="parallelogram">
              <a:avLst>
                <a:gd name="adj" fmla="val 42669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741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8A4325-9F25-504B-8F3F-26995AA1D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7" y="669378"/>
            <a:ext cx="249490" cy="249490"/>
          </a:xfrm>
          <a:prstGeom prst="rect">
            <a:avLst/>
          </a:prstGeom>
        </p:spPr>
      </p:pic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128" y="181865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Ключевые отрасли экономики</a:t>
            </a:r>
            <a:endParaRPr lang="ru-RU" sz="12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7387" y="588694"/>
            <a:ext cx="125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ЛЕСНОЕ ХОЗЯЙСТВО</a:t>
            </a:r>
            <a:endParaRPr lang="ru-RU" sz="10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0C810833-6985-8E44-B3D4-5AEDFE2B66A1}"/>
              </a:ext>
            </a:extLst>
          </p:cNvPr>
          <p:cNvSpPr/>
          <p:nvPr/>
        </p:nvSpPr>
        <p:spPr>
          <a:xfrm>
            <a:off x="564700" y="639789"/>
            <a:ext cx="366961" cy="373009"/>
          </a:xfrm>
          <a:prstGeom prst="ellipse">
            <a:avLst/>
          </a:prstGeom>
          <a:noFill/>
          <a:ln>
            <a:solidFill>
              <a:srgbClr val="72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3A5110-B60D-C041-BD55-55CAB6FE30EF}"/>
              </a:ext>
            </a:extLst>
          </p:cNvPr>
          <p:cNvSpPr txBox="1"/>
          <p:nvPr/>
        </p:nvSpPr>
        <p:spPr>
          <a:xfrm>
            <a:off x="3256759" y="601354"/>
            <a:ext cx="223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СЕЛЬСКОЕ </a:t>
            </a:r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ХОЗЯЙСТВО, РЫБОЛОВСТВО</a:t>
            </a:r>
            <a:endParaRPr lang="ru-RU" sz="10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F3C1388-8419-1440-ADDD-72928A356629}"/>
              </a:ext>
            </a:extLst>
          </p:cNvPr>
          <p:cNvSpPr/>
          <p:nvPr/>
        </p:nvSpPr>
        <p:spPr>
          <a:xfrm>
            <a:off x="2792162" y="645127"/>
            <a:ext cx="366961" cy="373009"/>
          </a:xfrm>
          <a:prstGeom prst="ellipse">
            <a:avLst/>
          </a:prstGeom>
          <a:noFill/>
          <a:ln>
            <a:solidFill>
              <a:srgbClr val="72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CA32D7F-35A0-2747-832F-A50CC26C4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93" y="730197"/>
            <a:ext cx="249490" cy="24949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39462A3-891A-004B-9627-951AE6CDF3C2}"/>
              </a:ext>
            </a:extLst>
          </p:cNvPr>
          <p:cNvSpPr txBox="1"/>
          <p:nvPr/>
        </p:nvSpPr>
        <p:spPr>
          <a:xfrm>
            <a:off x="1010162" y="1245034"/>
            <a:ext cx="3633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ОБРАБАТЫВАЮЩИЕ ПРОИЗВОДСТВА,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ПИЩЕВЫХ ПРОДУКТОВ </a:t>
            </a:r>
            <a:endParaRPr lang="ru-RU" sz="12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0ED51EC6-6BF0-264D-AEF1-577B08F0A6C4}"/>
              </a:ext>
            </a:extLst>
          </p:cNvPr>
          <p:cNvSpPr/>
          <p:nvPr/>
        </p:nvSpPr>
        <p:spPr>
          <a:xfrm>
            <a:off x="539552" y="1317244"/>
            <a:ext cx="366961" cy="373009"/>
          </a:xfrm>
          <a:prstGeom prst="ellipse">
            <a:avLst/>
          </a:prstGeom>
          <a:noFill/>
          <a:ln>
            <a:solidFill>
              <a:srgbClr val="72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C449F7-635F-9348-8B33-A3E5533DD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9" y="1377659"/>
            <a:ext cx="235985" cy="23598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671EF064-0460-3F46-A20D-D332BCC29B5A}"/>
              </a:ext>
            </a:extLst>
          </p:cNvPr>
          <p:cNvSpPr txBox="1"/>
          <p:nvPr/>
        </p:nvSpPr>
        <p:spPr>
          <a:xfrm>
            <a:off x="359781" y="2335966"/>
            <a:ext cx="41719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ОТГРУЖЕНО ТОВАРОВ </a:t>
            </a:r>
            <a:endParaRPr lang="ru-RU" sz="1200" b="1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СОБСТВЕННОГО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ПРОИЗВОДСТВА за 2024 год   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3645,4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млн. руб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 сравнению с </a:t>
            </a:r>
            <a:r>
              <a:rPr lang="ru-RU" sz="12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а.п.п.г</a:t>
            </a:r>
            <a:r>
              <a:rPr lang="ru-RU" sz="16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534B366-81E3-924A-8502-3366A25245DB}"/>
              </a:ext>
            </a:extLst>
          </p:cNvPr>
          <p:cNvSpPr txBox="1"/>
          <p:nvPr/>
        </p:nvSpPr>
        <p:spPr>
          <a:xfrm>
            <a:off x="-325877" y="3209956"/>
            <a:ext cx="4292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b="1" i="1" dirty="0">
              <a:solidFill>
                <a:schemeClr val="accent3">
                  <a:lumMod val="50000"/>
                </a:schemeClr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1EF064-0460-3F46-A20D-D332BCC29B5A}"/>
              </a:ext>
            </a:extLst>
          </p:cNvPr>
          <p:cNvSpPr txBox="1"/>
          <p:nvPr/>
        </p:nvSpPr>
        <p:spPr>
          <a:xfrm>
            <a:off x="317714" y="3628649"/>
            <a:ext cx="4171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ОБОРОТ ОРГАНИЗАЦИЙ  за  2023 год   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4629,8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млн. руб. </a:t>
            </a:r>
          </a:p>
          <a:p>
            <a:r>
              <a:rPr lang="ru-RU" sz="1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по сравнению с </a:t>
            </a:r>
            <a:r>
              <a:rPr lang="ru-RU" sz="12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а.п.п.г</a:t>
            </a:r>
            <a:r>
              <a:rPr lang="ru-RU" sz="16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2205251" y="3957047"/>
            <a:ext cx="3806" cy="27936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33273" y="4026788"/>
            <a:ext cx="820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105,5%</a:t>
            </a:r>
            <a:endParaRPr lang="ru-RU" sz="1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12532" y="3166962"/>
            <a:ext cx="958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102,9 %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203348" y="3087185"/>
            <a:ext cx="3806" cy="27936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30" y="1694896"/>
            <a:ext cx="2368400" cy="3443785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6516" y="0"/>
            <a:ext cx="3887484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Группа 26"/>
          <p:cNvGrpSpPr/>
          <p:nvPr/>
        </p:nvGrpSpPr>
        <p:grpSpPr>
          <a:xfrm>
            <a:off x="4071934" y="0"/>
            <a:ext cx="3377277" cy="5145088"/>
            <a:chOff x="3000725" y="1588"/>
            <a:chExt cx="4004905" cy="5145088"/>
          </a:xfrm>
        </p:grpSpPr>
        <p:sp>
          <p:nvSpPr>
            <p:cNvPr id="36" name="Параллелограмм 35"/>
            <p:cNvSpPr/>
            <p:nvPr/>
          </p:nvSpPr>
          <p:spPr>
            <a:xfrm>
              <a:off x="3339581" y="1588"/>
              <a:ext cx="3666049" cy="5145088"/>
            </a:xfrm>
            <a:prstGeom prst="parallelogram">
              <a:avLst>
                <a:gd name="adj" fmla="val 41214"/>
              </a:avLst>
            </a:prstGeom>
            <a:solidFill>
              <a:schemeClr val="bg1">
                <a:lumMod val="9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36"/>
            <p:cNvSpPr/>
            <p:nvPr/>
          </p:nvSpPr>
          <p:spPr>
            <a:xfrm>
              <a:off x="3000725" y="1588"/>
              <a:ext cx="3419676" cy="5145088"/>
            </a:xfrm>
            <a:prstGeom prst="parallelogram">
              <a:avLst>
                <a:gd name="adj" fmla="val 42669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65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9164</TotalTime>
  <Words>1511</Words>
  <Application>Microsoft Office PowerPoint</Application>
  <PresentationFormat>Экран (16:9)</PresentationFormat>
  <Paragraphs>307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Nirmala UI</vt:lpstr>
      <vt:lpstr>Segoe UI</vt:lpstr>
      <vt:lpstr>Segoe UI 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 Александр Викторович</dc:creator>
  <cp:lastModifiedBy>user</cp:lastModifiedBy>
  <cp:revision>623</cp:revision>
  <cp:lastPrinted>2019-02-19T09:37:20Z</cp:lastPrinted>
  <dcterms:created xsi:type="dcterms:W3CDTF">2018-07-16T06:32:06Z</dcterms:created>
  <dcterms:modified xsi:type="dcterms:W3CDTF">2025-05-27T13:53:50Z</dcterms:modified>
</cp:coreProperties>
</file>