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317" r:id="rId2"/>
    <p:sldId id="381" r:id="rId3"/>
    <p:sldId id="379" r:id="rId4"/>
    <p:sldId id="382" r:id="rId5"/>
    <p:sldId id="383" r:id="rId6"/>
    <p:sldId id="384" r:id="rId7"/>
    <p:sldId id="385" r:id="rId8"/>
    <p:sldId id="386" r:id="rId9"/>
    <p:sldId id="380" r:id="rId10"/>
    <p:sldId id="388" r:id="rId11"/>
    <p:sldId id="389" r:id="rId12"/>
    <p:sldId id="391" r:id="rId13"/>
    <p:sldId id="392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524"/>
    <a:srgbClr val="EE853E"/>
    <a:srgbClr val="ED8137"/>
    <a:srgbClr val="E26714"/>
    <a:srgbClr val="F19E65"/>
    <a:srgbClr val="663300"/>
    <a:srgbClr val="A50021"/>
    <a:srgbClr val="F2A672"/>
    <a:srgbClr val="F5B68B"/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explosion val="2"/>
          <c:dPt>
            <c:idx val="0"/>
            <c:bubble3D val="0"/>
            <c:spPr>
              <a:solidFill>
                <a:srgbClr val="582C00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E-4138-A1F2-18B085ED472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E-4138-A1F2-18B085ED4720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E-4138-A1F2-18B085ED4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explosion val="2"/>
          <c:dPt>
            <c:idx val="0"/>
            <c:bubble3D val="0"/>
            <c:spPr>
              <a:solidFill>
                <a:srgbClr val="480000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E-4138-A1F2-18B085ED472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E-4138-A1F2-18B085ED4720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E-4138-A1F2-18B085ED4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explosion val="2"/>
          <c:dPt>
            <c:idx val="0"/>
            <c:bubble3D val="0"/>
            <c:spPr>
              <a:solidFill>
                <a:srgbClr val="480000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E-4138-A1F2-18B085ED472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E-4138-A1F2-18B085ED4720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E-4138-A1F2-18B085ED4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chemeClr val="tx1"/>
            </a:solidFill>
            <a:ln w="9525" cap="flat">
              <a:solidFill>
                <a:schemeClr val="tx1"/>
              </a:solidFill>
              <a:prstDash val="solid"/>
              <a:round/>
            </a:ln>
            <a:effectLst/>
          </c:spPr>
          <c:explosion val="2"/>
          <c:dPt>
            <c:idx val="0"/>
            <c:bubble3D val="0"/>
            <c:spPr>
              <a:solidFill>
                <a:srgbClr val="480000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E-4138-A1F2-18B085ED472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cap="flat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E-4138-A1F2-18B085ED4720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Май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E-4138-A1F2-18B085ED4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8999971519302787"/>
          <c:h val="0.98138281916301506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A365BF9-12EC-4034-8ECD-293A5005236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832"/>
            <a:ext cx="5439101" cy="390995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486"/>
            <a:ext cx="2946247" cy="49832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31486"/>
            <a:ext cx="2946246" cy="49832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E81A956-8937-4D25-8689-016BD4487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2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CB4A-31AE-4DA5-8FAF-BB3E77F454E0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7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A261-5497-4DD8-9B16-0720F7B7DE1E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E9B-5BB3-46ED-9CCF-D2AA1B2C487D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29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1557-8294-45E4-88BC-E9FE465E09AA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1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BBC8-9027-41C9-8AE2-934FC8B941D7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983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AF6E-36A1-469B-8041-E748F2ACEA2F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2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548C-F008-4A64-ADC9-9F645FDC17AD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1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E2B0-7FF0-4325-8484-9D19F2B468A7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F7A0-AC7A-4EBD-B74C-6579A9809BB2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1F54-3452-4D50-8421-3B1A6CA14746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8BF-4921-4D41-9623-C77A968688D2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5654-60A2-4443-942B-0A8267B2B4E3}" type="datetime1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1C54-E002-4E48-B156-24A6065F795B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3FC-9AFE-4704-9BDB-88C2C6DAD31C}" type="datetime1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1C9F-8727-47C5-8C1A-3DFDCE776739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2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BB57-0996-4A95-BBF3-33773F89AC2F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8195-98A1-4F2A-9C1C-08DCED923B2D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095F1-AEAB-495A-BAF5-67DC8ADB8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8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B465DF-6C84-433A-9E45-99A625E695FB}"/>
              </a:ext>
            </a:extLst>
          </p:cNvPr>
          <p:cNvSpPr txBox="1">
            <a:spLocks/>
          </p:cNvSpPr>
          <p:nvPr/>
        </p:nvSpPr>
        <p:spPr>
          <a:xfrm>
            <a:off x="950951" y="4053254"/>
            <a:ext cx="8140296" cy="1046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4400" b="1" cap="small" dirty="0" smtClean="0">
              <a:solidFill>
                <a:schemeClr val="bg1"/>
              </a:solidFill>
              <a:latin typeface="Circe MD Extra Bold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4000" b="1" cap="small" dirty="0" smtClean="0">
                <a:solidFill>
                  <a:srgbClr val="C00000"/>
                </a:solidFill>
                <a:latin typeface="Circe MD Extra Bold" pitchFamily="34" charset="0"/>
                <a:ea typeface="+mn-ea"/>
                <a:cs typeface="Segoe UI" panose="020B0502040204020203" pitchFamily="34" charset="0"/>
              </a:rPr>
              <a:t>РАЗВИТИЕ ПРЕДПРИНИМАТЕЛЬСКОЙ СРЕДЫ НА ТЕРРИТОРИИ </a:t>
            </a:r>
            <a:r>
              <a:rPr lang="ru-RU" sz="4000" b="1" cap="small" dirty="0">
                <a:solidFill>
                  <a:srgbClr val="C00000"/>
                </a:solidFill>
                <a:latin typeface="Circe MD Extra Bold" pitchFamily="34" charset="0"/>
                <a:ea typeface="+mn-ea"/>
                <a:cs typeface="Segoe UI" panose="020B0502040204020203" pitchFamily="34" charset="0"/>
              </a:rPr>
              <a:t>М</a:t>
            </a:r>
            <a:r>
              <a:rPr lang="ru-RU" sz="4000" b="1" cap="small" dirty="0" smtClean="0">
                <a:solidFill>
                  <a:srgbClr val="C00000"/>
                </a:solidFill>
                <a:latin typeface="Circe MD Extra Bold" pitchFamily="34" charset="0"/>
                <a:ea typeface="+mn-ea"/>
                <a:cs typeface="Segoe UI" panose="020B0502040204020203" pitchFamily="34" charset="0"/>
              </a:rPr>
              <a:t>О:</a:t>
            </a:r>
          </a:p>
          <a:p>
            <a:pPr algn="l">
              <a:lnSpc>
                <a:spcPct val="100000"/>
              </a:lnSpc>
            </a:pPr>
            <a:endParaRPr lang="ru-RU" sz="3200" b="1" i="1" cap="small" dirty="0" smtClean="0">
              <a:solidFill>
                <a:schemeClr val="accent1">
                  <a:lumMod val="75000"/>
                </a:schemeClr>
              </a:solidFill>
              <a:latin typeface="Circe MD Extra Bold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200" b="1" i="1" cap="small" dirty="0" smtClean="0">
                <a:solidFill>
                  <a:schemeClr val="accent1">
                    <a:lumMod val="75000"/>
                  </a:schemeClr>
                </a:solidFill>
                <a:latin typeface="Circe MD Extra Bold" pitchFamily="34" charset="0"/>
                <a:ea typeface="+mn-ea"/>
                <a:cs typeface="Segoe UI" panose="020B0502040204020203" pitchFamily="34" charset="0"/>
              </a:rPr>
              <a:t>РАЗВИТИЕ СОЦИАЛЬНОГО ПРЕДПРИНИМАТЕЛЬСТВА</a:t>
            </a:r>
            <a:endParaRPr lang="ru-RU" sz="3200" b="1" i="1" cap="small" dirty="0">
              <a:solidFill>
                <a:schemeClr val="accent1">
                  <a:lumMod val="75000"/>
                </a:schemeClr>
              </a:solidFill>
              <a:latin typeface="Circe MD Extra Bold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90172" y="467241"/>
            <a:ext cx="4713385" cy="900117"/>
            <a:chOff x="2431969" y="1655914"/>
            <a:chExt cx="4713385" cy="900117"/>
          </a:xfrm>
        </p:grpSpPr>
        <p:pic>
          <p:nvPicPr>
            <p:cNvPr id="8" name="Picture 3" descr="C:\Users\User\Desktop\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12760" y="1725626"/>
              <a:ext cx="373259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 РЕСПУБЛИКИ </a:t>
              </a:r>
              <a:r>
                <a:rPr lang="ru-RU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КОМИ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8" y="285123"/>
            <a:ext cx="2235059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458698" y="207914"/>
            <a:ext cx="1033825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направления использования гранта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354690" y="843014"/>
            <a:ext cx="9756464" cy="5777594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7124" y="1424354"/>
            <a:ext cx="96084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аренда </a:t>
            </a:r>
            <a:r>
              <a:rPr lang="ru-RU" b="1" dirty="0" smtClean="0">
                <a:latin typeface="Circe Light"/>
              </a:rPr>
              <a:t>и ремонт нежилого помещения для </a:t>
            </a:r>
            <a:r>
              <a:rPr lang="ru-RU" b="1" dirty="0">
                <a:latin typeface="Circe Light"/>
              </a:rPr>
              <a:t>реализации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</a:rPr>
              <a:t>аренда и (или) приобретение оргтехники, оборудования (</a:t>
            </a:r>
            <a:r>
              <a:rPr lang="ru-RU" b="1" dirty="0">
                <a:latin typeface="Circe Light"/>
              </a:rPr>
              <a:t>в том числе инвентаря, мебели</a:t>
            </a:r>
            <a:r>
              <a:rPr lang="ru-RU" b="1" dirty="0" smtClean="0">
                <a:latin typeface="Circe Light"/>
              </a:rPr>
              <a:t>);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выплата по передаче прав на франшизу (паушальный взнос);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Circe Light"/>
              </a:rPr>
              <a:t>техприсоединение</a:t>
            </a:r>
            <a:r>
              <a:rPr lang="ru-RU" b="1" dirty="0" smtClean="0">
                <a:latin typeface="Circe Light"/>
              </a:rPr>
              <a:t> </a:t>
            </a:r>
            <a:r>
              <a:rPr lang="ru-RU" b="1" dirty="0">
                <a:latin typeface="Circe Light"/>
              </a:rPr>
              <a:t>к объектам инженерной </a:t>
            </a:r>
            <a:r>
              <a:rPr lang="ru-RU" b="1" dirty="0" smtClean="0">
                <a:latin typeface="Circe Light"/>
              </a:rPr>
              <a:t>инфраструктуры;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оплата коммунальных услуг и услуг электроснабжения;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</a:rPr>
              <a:t>приобретение </a:t>
            </a:r>
            <a:r>
              <a:rPr lang="ru-RU" b="1" dirty="0">
                <a:latin typeface="Circe Light"/>
              </a:rPr>
              <a:t>основных </a:t>
            </a:r>
            <a:r>
              <a:rPr lang="ru-RU" b="1" dirty="0" smtClean="0">
                <a:latin typeface="Circe Light"/>
              </a:rPr>
              <a:t>средств</a:t>
            </a:r>
            <a:r>
              <a:rPr lang="ru-RU" b="1" dirty="0">
                <a:latin typeface="Circe Light"/>
              </a:rPr>
              <a:t> </a:t>
            </a:r>
            <a:r>
              <a:rPr lang="ru-RU" b="1" dirty="0" smtClean="0">
                <a:latin typeface="Circe Light"/>
              </a:rPr>
              <a:t>(за </a:t>
            </a:r>
            <a:r>
              <a:rPr lang="ru-RU" b="1" dirty="0">
                <a:latin typeface="Circe Light"/>
              </a:rPr>
              <a:t>исключением приобретения зданий, сооружений, земельных участков, автомобилей);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переоборудование транспортных средств для перевозки маломобильных групп </a:t>
            </a:r>
            <a:r>
              <a:rPr lang="ru-RU" b="1" dirty="0" smtClean="0">
                <a:latin typeface="Circe Light"/>
              </a:rPr>
              <a:t>населения;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оплата услуг связи, в том числе сети «Интернет</a:t>
            </a:r>
            <a:r>
              <a:rPr lang="ru-RU" b="1" dirty="0" smtClean="0">
                <a:latin typeface="Circe Light"/>
              </a:rPr>
              <a:t>»;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оплата услуг по </a:t>
            </a:r>
            <a:r>
              <a:rPr lang="ru-RU" b="1" dirty="0" smtClean="0">
                <a:latin typeface="Circe Light"/>
              </a:rPr>
              <a:t>разработке и модернизации </a:t>
            </a:r>
            <a:r>
              <a:rPr lang="ru-RU" b="1" dirty="0">
                <a:latin typeface="Circe Light"/>
              </a:rPr>
              <a:t>сайта и аккаунтов в социальных </a:t>
            </a:r>
            <a:r>
              <a:rPr lang="ru-RU" b="1" dirty="0" smtClean="0">
                <a:latin typeface="Circe Light"/>
              </a:rPr>
              <a:t>сетях;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приобретение программного </a:t>
            </a:r>
            <a:r>
              <a:rPr lang="ru-RU" b="1" dirty="0" smtClean="0">
                <a:latin typeface="Circe Light"/>
              </a:rPr>
              <a:t>обеспечения;</a:t>
            </a:r>
            <a:endParaRPr lang="ru-RU" b="1" dirty="0">
              <a:latin typeface="Circe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Circe Light"/>
              </a:rPr>
              <a:t>приобретение сырья, расходных материалов, необходимых для производства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</a:rPr>
              <a:t>уплата </a:t>
            </a:r>
            <a:r>
              <a:rPr lang="ru-RU" b="1" dirty="0">
                <a:latin typeface="Circe Light"/>
              </a:rPr>
              <a:t>первого взноса (аванса) при заключении договора лизинга и (или) лизинговых </a:t>
            </a:r>
            <a:r>
              <a:rPr lang="ru-RU" b="1" dirty="0" smtClean="0">
                <a:latin typeface="Circe Light"/>
              </a:rPr>
              <a:t>платежей и др.</a:t>
            </a:r>
            <a:endParaRPr lang="ru-RU" b="1" dirty="0">
              <a:latin typeface="Circe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52509" y="6414541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657124" y="280297"/>
            <a:ext cx="10338255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>
              <a:defRPr/>
            </a:pPr>
            <a:r>
              <a:rPr lang="ru-RU" sz="38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Не</a:t>
            </a:r>
            <a:r>
              <a:rPr lang="ru-RU" sz="38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допускается использования гранта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следующие направления расходов</a:t>
            </a:r>
            <a:r>
              <a:rPr lang="ru-RU" sz="38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:</a:t>
            </a:r>
            <a:endParaRPr lang="ru-RU" sz="38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MD Extra Bold"/>
              <a:sym typeface="Circe MD Extra Bold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8670" y="1907155"/>
            <a:ext cx="9608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финансирование затрат, связанных с уплатой налогов, сборов и иных обязательных платежей в бюджеты бюджетной системы Российской Федерации и бюджеты государственных внебюджетных </a:t>
            </a:r>
            <a:r>
              <a:rPr lang="ru-RU" b="1" dirty="0" smtClean="0">
                <a:latin typeface="+mj-lt"/>
              </a:rPr>
              <a:t>фондов;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j-lt"/>
              </a:rPr>
              <a:t>выплата </a:t>
            </a:r>
            <a:r>
              <a:rPr lang="ru-RU" b="1" dirty="0">
                <a:latin typeface="+mj-lt"/>
              </a:rPr>
              <a:t>заработной </a:t>
            </a:r>
            <a:r>
              <a:rPr lang="ru-RU" b="1" dirty="0" smtClean="0">
                <a:latin typeface="+mj-lt"/>
              </a:rPr>
              <a:t>платы; </a:t>
            </a:r>
          </a:p>
          <a:p>
            <a:endParaRPr lang="ru-RU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j-lt"/>
              </a:rPr>
              <a:t>уплата </a:t>
            </a:r>
            <a:r>
              <a:rPr lang="ru-RU" b="1" dirty="0">
                <a:latin typeface="+mj-lt"/>
              </a:rPr>
              <a:t>процентов по займам, предоставленным государственными </a:t>
            </a:r>
            <a:r>
              <a:rPr lang="ru-RU" b="1" dirty="0" err="1">
                <a:latin typeface="+mj-lt"/>
              </a:rPr>
              <a:t>микрофинансовыми</a:t>
            </a:r>
            <a:r>
              <a:rPr lang="ru-RU" b="1" dirty="0">
                <a:latin typeface="+mj-lt"/>
              </a:rPr>
              <a:t> организациями, а также по кредитам, привлеченным в кредитных </a:t>
            </a:r>
            <a:r>
              <a:rPr lang="ru-RU" b="1" dirty="0" smtClean="0">
                <a:latin typeface="+mj-lt"/>
              </a:rPr>
              <a:t>организациях</a:t>
            </a:r>
            <a:endParaRPr lang="ru-RU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+mj-lt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791" y="4764451"/>
            <a:ext cx="9608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Социальный проект должен быть реализован ежегодно до 30 сентября</a:t>
            </a:r>
            <a:endParaRPr lang="ru-RU" sz="2800" b="1" dirty="0">
              <a:latin typeface="Circe Light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40433" y="6428224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58223-ACDA-4D5A-A66E-4D6C9BA84A62}"/>
              </a:ext>
            </a:extLst>
          </p:cNvPr>
          <p:cNvSpPr txBox="1"/>
          <p:nvPr/>
        </p:nvSpPr>
        <p:spPr>
          <a:xfrm>
            <a:off x="524008" y="366547"/>
            <a:ext cx="1023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Circe MD Extra Bold"/>
                <a:ea typeface="Circe MD Extra Bold"/>
                <a:cs typeface="Circe MD Extra Bold"/>
              </a:rPr>
              <a:t>ОТЧЕТНОСТЬ ГРАНТОПОЛУЧАТЕЛЕЙ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95606" y="1005257"/>
            <a:ext cx="101676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3858406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307836" y="4476643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Circe MD Extra Bold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4988327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170598" y="2703295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" name="AutoShape 4" descr="https://xn--11-9kcqjffxnf3b.xn--p1ai/assets/images/moy_biz_zdanie.png"/>
          <p:cNvSpPr>
            <a:spLocks noChangeAspect="1" noChangeArrowheads="1"/>
          </p:cNvSpPr>
          <p:nvPr/>
        </p:nvSpPr>
        <p:spPr bwMode="auto">
          <a:xfrm>
            <a:off x="463098" y="3116622"/>
            <a:ext cx="3920643" cy="28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63098" y="1162792"/>
            <a:ext cx="11004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Соглашением о предоставлении гранта установлена </a:t>
            </a:r>
          </a:p>
          <a:p>
            <a:r>
              <a:rPr lang="ru-RU" sz="2400" b="1" dirty="0" smtClean="0"/>
              <a:t>ежеквартальная отчетность в ГИИС «Электронный бюджет»:</a:t>
            </a:r>
          </a:p>
          <a:p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smtClean="0">
                <a:latin typeface="+mj-lt"/>
              </a:rPr>
              <a:t>    - об осуществлении расходов  за счет средств гранта, с приложением заверенных копий подтверждающих документов;</a:t>
            </a:r>
          </a:p>
          <a:p>
            <a:r>
              <a:rPr lang="ru-RU" sz="2400" b="1" i="1" dirty="0" smtClean="0">
                <a:latin typeface="+mj-lt"/>
              </a:rPr>
              <a:t>     - о достижении значений показателя, установленного соглашением</a:t>
            </a:r>
            <a:endParaRPr lang="ru-RU" sz="2800" b="1" i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92423"/>
              </p:ext>
            </p:extLst>
          </p:nvPr>
        </p:nvGraphicFramePr>
        <p:xfrm>
          <a:off x="797859" y="3982831"/>
          <a:ext cx="931432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4329">
                  <a:extLst>
                    <a:ext uri="{9D8B030D-6E8A-4147-A177-3AD203B41FA5}">
                      <a16:colId xmlns:a16="http://schemas.microsoft.com/office/drawing/2014/main" val="294583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Показатель: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7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Осуществление деятельности получателем гранта по состоянию на 31 декабря года, следующего за годом получения гранта</a:t>
                      </a:r>
                      <a:endParaRPr lang="ru-RU" sz="2400" b="1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463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18482" y="6489812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B465DF-6C84-433A-9E45-99A625E695FB}"/>
              </a:ext>
            </a:extLst>
          </p:cNvPr>
          <p:cNvSpPr txBox="1">
            <a:spLocks/>
          </p:cNvSpPr>
          <p:nvPr/>
        </p:nvSpPr>
        <p:spPr>
          <a:xfrm>
            <a:off x="889405" y="3543300"/>
            <a:ext cx="8140296" cy="1046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4400" b="1" cap="small" dirty="0" smtClean="0">
              <a:solidFill>
                <a:schemeClr val="bg1"/>
              </a:solidFill>
              <a:latin typeface="Circe MD Extra Bold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604" y="2178901"/>
            <a:ext cx="7224488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 для консультаций 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подачи документов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включение в Реестр социальных предприятий Республики Коми и на получение гранта: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инноваций социальной сферы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Шатунова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Юлия Викторовна,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8(8212)44-60-25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(доб.216);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Минэкономразвития Республики Коми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отдел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регулирования предпринимательской деятельности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консультант Жилина Галина Михайловна, тел. 8(8212)255-368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37419" y="610427"/>
            <a:ext cx="4713385" cy="900117"/>
            <a:chOff x="2431969" y="1655914"/>
            <a:chExt cx="4713385" cy="900117"/>
          </a:xfrm>
        </p:grpSpPr>
        <p:pic>
          <p:nvPicPr>
            <p:cNvPr id="9" name="Picture 3" descr="C:\Users\User\Desktop\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1969" y="1655914"/>
              <a:ext cx="777604" cy="90011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412760" y="1725626"/>
              <a:ext cx="3732594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</a:t>
              </a:r>
              <a:r>
                <a:rPr lang="ru-RU" sz="1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ЭКОНОМИЧЕСКОГО РАЗВИТИЯ И ПРОМЫШЛЕННОСТИ РЕСПУБЛИКИ </a:t>
              </a:r>
              <a:r>
                <a:rPr lang="ru-RU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КОМИ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68" y="447802"/>
            <a:ext cx="2235059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301936" y="296315"/>
            <a:ext cx="93361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irce MD Extra Bold"/>
                <a:sym typeface="Circe MD Extra Bold"/>
              </a:rPr>
              <a:t>Понятие социального предпринимательства</a:t>
            </a:r>
            <a:endParaRPr kumimoji="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irce MD Extra Bold"/>
              <a:sym typeface="Circe MD Extra Bold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301936" y="1510183"/>
            <a:ext cx="9365996" cy="2286616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Google Shape;207;p24"/>
          <p:cNvSpPr txBox="1"/>
          <p:nvPr/>
        </p:nvSpPr>
        <p:spPr>
          <a:xfrm>
            <a:off x="496987" y="1623457"/>
            <a:ext cx="9170945" cy="230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209-ФЗ от 24.07.2007 «О РАЗВИТИИ МАЛОГО И СРЕДНЕГО ПРЕДПРИНИМАТЕЛЬСТВА В РОССИЙСКОЙ ФЕДЕРАЦИИ» (ст. 24.1)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Circe Regular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773 ПРИКАЗ МИНЭКОНОМРАЗВИТИЯ РОССИИ от 29.11.2019 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</a:t>
            </a:r>
            <a:r>
              <a:rPr lang="ru-RU" sz="1600" b="1" dirty="0" smtClean="0"/>
              <a:t>«</a:t>
            </a:r>
            <a:r>
              <a:rPr lang="ru-RU" sz="1600" b="1" dirty="0" smtClean="0">
                <a:solidFill>
                  <a:prstClr val="black"/>
                </a:solidFill>
              </a:rPr>
              <a:t>ОБ УТВЕРЖДЕНИИ ПОРЯДКА ПРИЗНАНИЯ СУБЪЕКТА МАЛОГО ИЛИ СРЕДНЕГО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ПРЕДПРИНИМАТЕЛЬСТВА СОЦИАЛЬНЫМ ПРЕДПРИЯТИЕМ И ПОРЯДКА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ФОРМИРОВАНИЯ ПЕРЕЧНЯ СУБЪЕКТОВ МАЛОГО И СРЕДНЕГО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ПРЕДПРИНИМАТЕЛЬСТВА, ИМЕЮЩИХ СТАТУС СОЦИАЛЬНОГО ПРЕДПРИЯТИЯ»</a:t>
            </a:r>
            <a:endParaRPr lang="ru-RU" sz="1600" b="1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Circe Regular"/>
            </a:endParaRPr>
          </a:p>
        </p:txBody>
      </p:sp>
      <p:sp>
        <p:nvSpPr>
          <p:cNvPr id="33" name="Сквиркл"/>
          <p:cNvSpPr/>
          <p:nvPr/>
        </p:nvSpPr>
        <p:spPr>
          <a:xfrm>
            <a:off x="783791" y="4018912"/>
            <a:ext cx="9397701" cy="2381888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7641" y="4018912"/>
            <a:ext cx="8979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СОЦИАЛЬНОЕ ПРЕДПРИНИМАТЕЛЬСТВО - ПРЕДПРИНИМАТЕЛЬСКАЯ ДЕЯТЕЛЬНОСТЬ СУБЪЕКТОВ МСП, КОТОРАЯ НАПРАВЛЕНА НА ДОСТИЖЕНИЕ ОБЩЕСТВЕННО ПОЛЕЗНЫХ ЦЕЛЕЙ И СПОСОБСТВУЕТ РЕШЕНИЮ СОЦИАЛЬНЫХ ПРОБЛЕМ ГРАЖДАН </a:t>
            </a:r>
            <a:br>
              <a:rPr lang="ru-RU" sz="1600" b="1" dirty="0" smtClean="0"/>
            </a:br>
            <a:r>
              <a:rPr lang="ru-RU" sz="1600" b="1" dirty="0" smtClean="0"/>
              <a:t>И ОБЩЕСТВА</a:t>
            </a:r>
          </a:p>
          <a:p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ПРЕДПРИЯТИЯ, КОТОРЫЕ ОТВЕЧАЮТ УСЛОВИЯМ, </a:t>
            </a:r>
            <a:r>
              <a:rPr lang="ru-RU" sz="1600" b="1" dirty="0"/>
              <a:t>УСТАНОВЛЕННЫМ СТ. 24.1 </a:t>
            </a:r>
            <a:r>
              <a:rPr lang="ru-RU" sz="1600" b="1" dirty="0" smtClean="0"/>
              <a:t> 209-ФЗ, ВПРАВЕ ПРЕТЕНДОВАТЬ НА ПРИСВОЕНИЕ СТАТУСА «СОЦИАЛЬНОЕ ПРЕДПРИЯТИЕ» И ПОЛУЧЕНИЕ ПОДДЕРЖКИ ОТ ОРГАНОВ ГОСУДАРСТВЕННОЙ ВЛАСТИ</a:t>
            </a:r>
            <a:endParaRPr lang="ru-RU"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14055" y="6406367"/>
            <a:ext cx="683339" cy="365125"/>
          </a:xfrm>
        </p:spPr>
        <p:txBody>
          <a:bodyPr/>
          <a:lstStyle/>
          <a:p>
            <a:fld id="{B5571DD0-62DF-4FC3-8BE2-CA7AF5F1373E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332332" y="272153"/>
            <a:ext cx="1021843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chemeClr val="tx1"/>
                </a:solidFill>
                <a:sym typeface="Circe"/>
              </a:rPr>
              <a:t>КАТЕГОРИИ СОЦИАЛЬНЫХ ПРЕДПРИЯТИЙ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22" name="Google Shape;207;p24"/>
          <p:cNvSpPr txBox="1"/>
          <p:nvPr/>
        </p:nvSpPr>
        <p:spPr>
          <a:xfrm>
            <a:off x="932398" y="3312389"/>
            <a:ext cx="2030610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lnSpc>
                <a:spcPct val="100000"/>
              </a:lnSpc>
              <a:defRPr sz="1000">
                <a:latin typeface="Circe Light"/>
                <a:ea typeface="Circe Light"/>
                <a:cs typeface="Circe Light"/>
                <a:sym typeface="Circe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(</a:t>
            </a:r>
            <a:r>
              <a:rPr kumimoji="0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не</a:t>
            </a:r>
            <a:r>
              <a:rPr kumimoji="0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 </a:t>
            </a:r>
            <a:r>
              <a:rPr kumimoji="0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менее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 2 </a:t>
            </a:r>
            <a:r>
              <a:rPr kumimoji="0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человек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)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 Light"/>
              <a:sym typeface="Circe Light"/>
            </a:endParaRPr>
          </a:p>
        </p:txBody>
      </p:sp>
      <p:sp>
        <p:nvSpPr>
          <p:cNvPr id="23" name="I категория"/>
          <p:cNvSpPr txBox="1"/>
          <p:nvPr/>
        </p:nvSpPr>
        <p:spPr>
          <a:xfrm>
            <a:off x="1001987" y="2036201"/>
            <a:ext cx="21700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 Bold"/>
                <a:ea typeface="Circe Bold"/>
                <a:cs typeface="Circe Bold"/>
                <a:sym typeface="Circe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Bold"/>
                <a:sym typeface="Circe Bold"/>
              </a:rPr>
              <a:t>I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irce Bold"/>
                <a:sym typeface="Circe Bold"/>
              </a:rPr>
              <a:t>категория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 Bold"/>
              <a:sym typeface="Circe Bold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796294" y="1820160"/>
            <a:ext cx="4266287" cy="2168218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Трудоустройство…"/>
          <p:cNvSpPr txBox="1"/>
          <p:nvPr/>
        </p:nvSpPr>
        <p:spPr>
          <a:xfrm>
            <a:off x="1001987" y="2551900"/>
            <a:ext cx="30502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Трудоустройство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"/>
              <a:sym typeface="Cir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rce"/>
                <a:sym typeface="Circe"/>
              </a:rPr>
              <a:t>социально-незащищенных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irce"/>
              <a:sym typeface="Cir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категорий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населения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46" name="Сквиркл"/>
          <p:cNvSpPr/>
          <p:nvPr/>
        </p:nvSpPr>
        <p:spPr>
          <a:xfrm>
            <a:off x="796294" y="4244635"/>
            <a:ext cx="4266287" cy="2168218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7" name="Сквиркл"/>
          <p:cNvSpPr/>
          <p:nvPr/>
        </p:nvSpPr>
        <p:spPr>
          <a:xfrm>
            <a:off x="5353963" y="1820160"/>
            <a:ext cx="4266287" cy="2168218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8" name="Сквиркл"/>
          <p:cNvSpPr/>
          <p:nvPr/>
        </p:nvSpPr>
        <p:spPr>
          <a:xfrm>
            <a:off x="5353963" y="4244775"/>
            <a:ext cx="4266287" cy="2168218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35247839"/>
              </p:ext>
            </p:extLst>
          </p:nvPr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Google Shape;207;p24"/>
          <p:cNvSpPr txBox="1"/>
          <p:nvPr/>
        </p:nvSpPr>
        <p:spPr>
          <a:xfrm>
            <a:off x="8694477" y="2352731"/>
            <a:ext cx="560015" cy="33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Regular"/>
                <a:sym typeface="Circe Regular"/>
              </a:rPr>
              <a:t>50%</a:t>
            </a:r>
          </a:p>
        </p:txBody>
      </p:sp>
      <p:sp>
        <p:nvSpPr>
          <p:cNvPr id="51" name="Google Shape;207;p24"/>
          <p:cNvSpPr txBox="1"/>
          <p:nvPr/>
        </p:nvSpPr>
        <p:spPr>
          <a:xfrm>
            <a:off x="6806644" y="3559351"/>
            <a:ext cx="2580709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lnSpc>
                <a:spcPct val="100000"/>
              </a:lnSpc>
              <a:defRPr sz="1000">
                <a:latin typeface="Circe Light"/>
                <a:ea typeface="Circe Light"/>
                <a:cs typeface="Circe Light"/>
                <a:sym typeface="Circe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доходов от деятельности</a:t>
            </a:r>
          </a:p>
        </p:txBody>
      </p:sp>
      <p:sp>
        <p:nvSpPr>
          <p:cNvPr id="52" name="I категория"/>
          <p:cNvSpPr txBox="1"/>
          <p:nvPr/>
        </p:nvSpPr>
        <p:spPr>
          <a:xfrm>
            <a:off x="5570878" y="2036201"/>
            <a:ext cx="24117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 Bold"/>
                <a:ea typeface="Circe Bold"/>
                <a:cs typeface="Circe Bold"/>
                <a:sym typeface="Circe Bold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sym typeface="Circe Bold"/>
              </a:rPr>
              <a:t>II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Bold"/>
                <a:sym typeface="Circe Bold"/>
              </a:rPr>
              <a:t>категория</a:t>
            </a:r>
          </a:p>
        </p:txBody>
      </p:sp>
      <p:sp>
        <p:nvSpPr>
          <p:cNvPr id="53" name="Трудоустройство…"/>
          <p:cNvSpPr txBox="1"/>
          <p:nvPr/>
        </p:nvSpPr>
        <p:spPr>
          <a:xfrm>
            <a:off x="5570878" y="2520837"/>
            <a:ext cx="305028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Реализация товаров и услуг, производимых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rce"/>
                <a:sym typeface="Circe"/>
              </a:rPr>
              <a:t>социально-незащищенными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 категориями населения</a:t>
            </a:r>
          </a:p>
        </p:txBody>
      </p:sp>
      <p:sp>
        <p:nvSpPr>
          <p:cNvPr id="55" name="I категория"/>
          <p:cNvSpPr txBox="1"/>
          <p:nvPr/>
        </p:nvSpPr>
        <p:spPr>
          <a:xfrm>
            <a:off x="1001987" y="4445886"/>
            <a:ext cx="21700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 Bold"/>
                <a:ea typeface="Circe Bold"/>
                <a:cs typeface="Circe Bold"/>
                <a:sym typeface="Circe Bold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sym typeface="Circe Bold"/>
              </a:rPr>
              <a:t>III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Bold"/>
                <a:sym typeface="Circe Bold"/>
              </a:rPr>
              <a:t>категория</a:t>
            </a:r>
          </a:p>
        </p:txBody>
      </p:sp>
      <p:sp>
        <p:nvSpPr>
          <p:cNvPr id="58" name="Трудоустройство…"/>
          <p:cNvSpPr txBox="1"/>
          <p:nvPr/>
        </p:nvSpPr>
        <p:spPr>
          <a:xfrm>
            <a:off x="1001987" y="4934447"/>
            <a:ext cx="266507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Производство товаров и услуг для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rce"/>
                <a:sym typeface="Circe"/>
              </a:rPr>
              <a:t>социально-незащищенных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категорий населения</a:t>
            </a:r>
          </a:p>
        </p:txBody>
      </p:sp>
      <p:sp>
        <p:nvSpPr>
          <p:cNvPr id="59" name="Google Shape;207;p24"/>
          <p:cNvSpPr txBox="1"/>
          <p:nvPr/>
        </p:nvSpPr>
        <p:spPr>
          <a:xfrm>
            <a:off x="2237751" y="5924847"/>
            <a:ext cx="2580709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lnSpc>
                <a:spcPct val="100000"/>
              </a:lnSpc>
              <a:defRPr sz="1000">
                <a:latin typeface="Circe Light"/>
                <a:ea typeface="Circe Light"/>
                <a:cs typeface="Circe Light"/>
                <a:sym typeface="Circe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доходов от деятельности</a:t>
            </a:r>
          </a:p>
        </p:txBody>
      </p:sp>
      <p:sp>
        <p:nvSpPr>
          <p:cNvPr id="60" name="I категория"/>
          <p:cNvSpPr txBox="1"/>
          <p:nvPr/>
        </p:nvSpPr>
        <p:spPr>
          <a:xfrm>
            <a:off x="5582362" y="4436051"/>
            <a:ext cx="21700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 Bold"/>
                <a:ea typeface="Circe Bold"/>
                <a:cs typeface="Circe Bold"/>
                <a:sym typeface="Circe Bold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sym typeface="Circe Bold"/>
              </a:rPr>
              <a:t>IV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Bold"/>
                <a:sym typeface="Circe Bold"/>
              </a:rPr>
              <a:t>категория</a:t>
            </a:r>
          </a:p>
        </p:txBody>
      </p:sp>
      <p:graphicFrame>
        <p:nvGraphicFramePr>
          <p:cNvPr id="61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631266359"/>
              </p:ext>
            </p:extLst>
          </p:nvPr>
        </p:nvGraphicFramePr>
        <p:xfrm>
          <a:off x="8415000" y="4426215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Google Shape;207;p24"/>
          <p:cNvSpPr txBox="1"/>
          <p:nvPr/>
        </p:nvSpPr>
        <p:spPr>
          <a:xfrm>
            <a:off x="8697213" y="4729302"/>
            <a:ext cx="560015" cy="33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Regular"/>
                <a:sym typeface="Circe Regular"/>
              </a:rPr>
              <a:t>50%</a:t>
            </a:r>
          </a:p>
        </p:txBody>
      </p:sp>
      <p:sp>
        <p:nvSpPr>
          <p:cNvPr id="63" name="Трудоустройство…"/>
          <p:cNvSpPr txBox="1"/>
          <p:nvPr/>
        </p:nvSpPr>
        <p:spPr>
          <a:xfrm>
            <a:off x="5582361" y="4933820"/>
            <a:ext cx="268533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Деятельность,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направленная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Circe"/>
                <a:ea typeface="Circe"/>
                <a:cs typeface="Circe"/>
                <a:sym typeface="Circe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"/>
                <a:sym typeface="Circe"/>
              </a:rPr>
              <a:t>на достижение общественно-полезных целей</a:t>
            </a:r>
          </a:p>
        </p:txBody>
      </p:sp>
      <p:sp>
        <p:nvSpPr>
          <p:cNvPr id="64" name="Google Shape;207;p24"/>
          <p:cNvSpPr txBox="1"/>
          <p:nvPr/>
        </p:nvSpPr>
        <p:spPr>
          <a:xfrm>
            <a:off x="6818126" y="5915011"/>
            <a:ext cx="2580709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lnSpc>
                <a:spcPct val="100000"/>
              </a:lnSpc>
              <a:defRPr sz="1000">
                <a:latin typeface="Circe Light"/>
                <a:ea typeface="Circe Light"/>
                <a:cs typeface="Circe Light"/>
                <a:sym typeface="Circe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Light"/>
                <a:sym typeface="Circe Light"/>
              </a:rPr>
              <a:t>доходов от деятельности</a:t>
            </a:r>
          </a:p>
        </p:txBody>
      </p:sp>
      <p:graphicFrame>
        <p:nvGraphicFramePr>
          <p:cNvPr id="65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90759968"/>
              </p:ext>
            </p:extLst>
          </p:nvPr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6" name="Google Shape;207;p24"/>
          <p:cNvSpPr txBox="1"/>
          <p:nvPr/>
        </p:nvSpPr>
        <p:spPr>
          <a:xfrm>
            <a:off x="4120966" y="4766225"/>
            <a:ext cx="560015" cy="33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Regular"/>
                <a:sym typeface="Circe Regular"/>
              </a:rPr>
              <a:t>50%</a:t>
            </a:r>
          </a:p>
        </p:txBody>
      </p:sp>
      <p:graphicFrame>
        <p:nvGraphicFramePr>
          <p:cNvPr id="67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3636244904"/>
              </p:ext>
            </p:extLst>
          </p:nvPr>
        </p:nvGraphicFramePr>
        <p:xfrm>
          <a:off x="3849604" y="211682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" name="Google Shape;207;p24"/>
          <p:cNvSpPr txBox="1"/>
          <p:nvPr/>
        </p:nvSpPr>
        <p:spPr>
          <a:xfrm>
            <a:off x="4131817" y="2419915"/>
            <a:ext cx="560015" cy="33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rce Regular"/>
                <a:sym typeface="Circe Regular"/>
              </a:rPr>
              <a:t>50%</a:t>
            </a:r>
          </a:p>
        </p:txBody>
      </p:sp>
      <p:sp>
        <p:nvSpPr>
          <p:cNvPr id="29" name="Заголовок 1"/>
          <p:cNvSpPr txBox="1"/>
          <p:nvPr/>
        </p:nvSpPr>
        <p:spPr>
          <a:xfrm>
            <a:off x="332332" y="1003784"/>
            <a:ext cx="1021843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 lvl="0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irce Regular"/>
              </a:rPr>
              <a:t>Сведения </a:t>
            </a:r>
            <a:r>
              <a:rPr lang="ru-RU" sz="1600" b="1" dirty="0">
                <a:solidFill>
                  <a:schemeClr val="tx1"/>
                </a:solidFill>
                <a:latin typeface="Circe Regular"/>
              </a:rPr>
              <a:t>о получивших статус «социальное предприятие» включаются в единый реестр </a:t>
            </a:r>
            <a:r>
              <a:rPr lang="ru-RU" sz="1600" b="1" dirty="0" smtClean="0">
                <a:solidFill>
                  <a:schemeClr val="tx1"/>
                </a:solidFill>
                <a:latin typeface="Circe Regular"/>
              </a:rPr>
              <a:t>субъектов МСП ежегодно 10 июля</a:t>
            </a:r>
            <a:endParaRPr lang="ru-RU" sz="1600" b="1" cap="none" dirty="0">
              <a:solidFill>
                <a:schemeClr val="tx1"/>
              </a:solidFill>
              <a:latin typeface="Circe Regular"/>
              <a:sym typeface="Circ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0761" y="3390389"/>
            <a:ext cx="1921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irce Light"/>
                <a:cs typeface="Segoe UI" panose="020B0502040204020203" pitchFamily="34" charset="0"/>
              </a:rPr>
              <a:t>фонд </a:t>
            </a:r>
            <a:r>
              <a:rPr lang="ru-RU" sz="1400" dirty="0">
                <a:latin typeface="Circe Light"/>
                <a:cs typeface="Segoe UI" panose="020B0502040204020203" pitchFamily="34" charset="0"/>
              </a:rPr>
              <a:t>оплаты труда </a:t>
            </a:r>
            <a:r>
              <a:rPr lang="ru-RU" sz="1400" dirty="0" smtClean="0">
                <a:latin typeface="Circe Light"/>
                <a:cs typeface="Segoe UI" panose="020B0502040204020203" pitchFamily="34" charset="0"/>
              </a:rPr>
              <a:t>  – </a:t>
            </a:r>
            <a:r>
              <a:rPr lang="ru-RU" sz="1400" b="1" dirty="0" smtClean="0">
                <a:latin typeface="Circe Light"/>
                <a:cs typeface="Segoe UI" panose="020B0502040204020203" pitchFamily="34" charset="0"/>
              </a:rPr>
              <a:t>не </a:t>
            </a:r>
            <a:r>
              <a:rPr lang="ru-RU" sz="1400" b="1" dirty="0">
                <a:latin typeface="Circe Light"/>
                <a:cs typeface="Segoe UI" panose="020B0502040204020203" pitchFamily="34" charset="0"/>
              </a:rPr>
              <a:t>менее 25%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79717" y="6412750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587996" y="228845"/>
            <a:ext cx="888414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социально – незащищенные категории населения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301936" y="1510182"/>
            <a:ext cx="9756464" cy="5171971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Google Shape;207;p24"/>
          <p:cNvSpPr txBox="1"/>
          <p:nvPr/>
        </p:nvSpPr>
        <p:spPr>
          <a:xfrm>
            <a:off x="465991" y="1389185"/>
            <a:ext cx="9592409" cy="5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100000"/>
              </a:lnSpc>
              <a:defRPr sz="1400">
                <a:latin typeface="Circe Regular"/>
                <a:ea typeface="Circe Regular"/>
                <a:cs typeface="Circe Regular"/>
                <a:sym typeface="Circe Regular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Regular"/>
              <a:sym typeface="Circe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Инвалиды и лица с ограниченными возможностями </a:t>
            </a: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>здоровья</a:t>
            </a: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 smtClean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>Одинокие </a:t>
            </a: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и (или) многодетные родители, воспитывающие несовершеннолетних детей, </a:t>
            </a: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/>
            </a:r>
            <a:br>
              <a:rPr lang="ru-RU" sz="1600" b="1" dirty="0" smtClean="0">
                <a:latin typeface="Circe Light"/>
                <a:cs typeface="Segoe UI Light" panose="020B0502040204020203" pitchFamily="34" charset="0"/>
              </a:rPr>
            </a:b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>в </a:t>
            </a: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том числе детей-инвалидов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Пенсионеры и граждане </a:t>
            </a:r>
            <a:r>
              <a:rPr lang="ru-RU" sz="1600" b="1" dirty="0" err="1">
                <a:latin typeface="Circe Light"/>
                <a:cs typeface="Segoe UI Light" panose="020B0502040204020203" pitchFamily="34" charset="0"/>
              </a:rPr>
              <a:t>предпенсионного</a:t>
            </a: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 </a:t>
            </a: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>возраста</a:t>
            </a:r>
          </a:p>
          <a:p>
            <a:pPr algn="just"/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Выпускники детских домов в возрасте до </a:t>
            </a:r>
            <a:r>
              <a:rPr lang="en-US" sz="1600" b="1" dirty="0">
                <a:latin typeface="Circe Light"/>
                <a:cs typeface="Segoe UI Light" panose="020B0502040204020203" pitchFamily="34" charset="0"/>
              </a:rPr>
              <a:t>23 </a:t>
            </a: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Лица, освобожденные из мест лишения свободы и имеющие неснятую </a:t>
            </a: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/>
            </a:r>
            <a:br>
              <a:rPr lang="ru-RU" sz="1600" b="1" dirty="0" smtClean="0">
                <a:latin typeface="Circe Light"/>
                <a:cs typeface="Segoe UI Light" panose="020B0502040204020203" pitchFamily="34" charset="0"/>
              </a:rPr>
            </a:br>
            <a:r>
              <a:rPr lang="ru-RU" sz="1600" b="1" dirty="0" smtClean="0">
                <a:latin typeface="Circe Light"/>
                <a:cs typeface="Segoe UI Light" panose="020B0502040204020203" pitchFamily="34" charset="0"/>
              </a:rPr>
              <a:t>или </a:t>
            </a: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непогашенную судимость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Беженцы и вынужденные переселенцы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Малоимущие граждане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Лица без определенного места жительства и занятий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Circe Light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Light"/>
                <a:cs typeface="Segoe UI Light" panose="020B0502040204020203" pitchFamily="34" charset="0"/>
              </a:rPr>
              <a:t>Граждане, признанные нуждающимися в социальном обслуживании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irce Light"/>
              <a:sym typeface="Circe Regular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61302" y="6469559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444689" y="198067"/>
            <a:ext cx="966646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Направления деятельности-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категория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354690" y="843014"/>
            <a:ext cx="9756464" cy="5777594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2660" y="1275285"/>
            <a:ext cx="94605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социально-бытовых услуг, направленных на поддержание жизнедеятельности в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быту</a:t>
            </a:r>
            <a:endParaRPr lang="ru-RU" sz="1600" b="1" dirty="0">
              <a:latin typeface="Circe Light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социально-медицинских услуг, направленных на поддержание и сохранение здоровья путем организации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ухода</a:t>
            </a:r>
            <a:endParaRPr lang="ru-RU" sz="1600" b="1" dirty="0">
              <a:latin typeface="Circe Light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социально-психологических услуг,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помощь в коррекции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психологического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состояния</a:t>
            </a:r>
            <a:endParaRPr lang="ru-RU" sz="1600" b="1" dirty="0">
              <a:latin typeface="Circe Light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социально-педагогических услуг, направленных на профилактику отклонений в поведении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социально-трудовых услуг, направленных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на трудоустройство</a:t>
            </a:r>
            <a:endParaRPr lang="ru-RU" sz="1600" b="1" dirty="0">
              <a:latin typeface="Circe Light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услуг по повышению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коммуникативного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потенциала, социальному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сопровождению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и (или) реализация медицинской техники, протезно-ортопедических изделий, </a:t>
            </a: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которые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могут быть использованы исключительно для профилактики инвалидности или реабилитации (</a:t>
            </a:r>
            <a:r>
              <a:rPr lang="ru-RU" sz="1600" b="1" dirty="0" err="1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абилитации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) инвалидов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Организация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отдыха и оздоровления инвалидов и пенсионеров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Оказание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услуг в сфере дополнительного 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Создание </a:t>
            </a:r>
            <a:r>
              <a:rPr lang="ru-RU" sz="1600" b="1" dirty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34924" y="6438045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599152" y="250017"/>
            <a:ext cx="96664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defRPr sz="3200" cap="small">
                <a:solidFill>
                  <a:srgbClr val="1C51DA"/>
                </a:solidFill>
                <a:latin typeface="Circe MD Extra Bold"/>
                <a:ea typeface="Circe MD Extra Bold"/>
                <a:cs typeface="Circe MD Extra Bold"/>
                <a:sym typeface="Circe MD Extra Bold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Направления деятельности-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категория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83791" y="1013675"/>
            <a:ext cx="73390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2" name="Сквиркл"/>
          <p:cNvSpPr/>
          <p:nvPr/>
        </p:nvSpPr>
        <p:spPr>
          <a:xfrm>
            <a:off x="354690" y="843014"/>
            <a:ext cx="9756464" cy="5777594"/>
          </a:xfrm>
          <a:prstGeom prst="roundRect">
            <a:avLst>
              <a:gd name="adj" fmla="val 13135"/>
            </a:avLst>
          </a:prstGeom>
          <a:ln w="38100">
            <a:solidFill>
              <a:srgbClr val="2A1500"/>
            </a:solidFill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49" name="2D‑кольцевая диаграмма"/>
          <p:cNvGraphicFramePr/>
          <p:nvPr/>
        </p:nvGraphicFramePr>
        <p:xfrm>
          <a:off x="8412264" y="2049644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D‑кольцевая диаграмма"/>
          <p:cNvGraphicFramePr/>
          <p:nvPr/>
        </p:nvGraphicFramePr>
        <p:xfrm>
          <a:off x="3838753" y="4463138"/>
          <a:ext cx="1059873" cy="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2660" y="1168740"/>
            <a:ext cx="94605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Дошкольное и общее образование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Дополнительное образование 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Культурно-просветительская деятельность (частные творческие мастерские, дома народного творчества и т.п.)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Организация отдыха и оздоровления 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Выпуск периодических печатных изданий и книг, связанных с образованием, наукой и культурой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Психолого-педагогические и иные услуги, направленные на укрепление семьи, семейное воспитание детей, поддержку материнства и детства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Обучение работников и волонтёров социально ориентированных НКО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Услуги, направленные на развитие межнационального сотрудничества, сохранение и защиту самобытности, культуры, языков и традиций народов России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irce Light"/>
                <a:ea typeface="Calibri" panose="020F0502020204030204" pitchFamily="34" charset="0"/>
                <a:cs typeface="Segoe UI Light" panose="020B0502040204020203" pitchFamily="34" charset="0"/>
              </a:rPr>
              <a:t>Деятельность по реализации книжной продукции для детей и юношества, учебной, просветительской и справочной литературы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26133" y="6438045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58223-ACDA-4D5A-A66E-4D6C9BA84A62}"/>
              </a:ext>
            </a:extLst>
          </p:cNvPr>
          <p:cNvSpPr txBox="1"/>
          <p:nvPr/>
        </p:nvSpPr>
        <p:spPr>
          <a:xfrm>
            <a:off x="524008" y="366547"/>
            <a:ext cx="9579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Circe MD Extra Bold"/>
                <a:ea typeface="Circe MD Extra Bold"/>
                <a:cs typeface="Circe MD Extra Bold"/>
                <a:sym typeface="Circe MD Extra Bold"/>
              </a:rPr>
              <a:t>Порядок присвоения статуса </a:t>
            </a:r>
          </a:p>
          <a:p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Circe MD Extra Bold"/>
                <a:ea typeface="Circe MD Extra Bold"/>
                <a:cs typeface="Circe MD Extra Bold"/>
                <a:sym typeface="Circe MD Extra Bold"/>
              </a:rPr>
              <a:t>«социальное предприятие»</a:t>
            </a:r>
          </a:p>
          <a:p>
            <a:endParaRPr lang="ru-RU" sz="3200" b="1" cap="small" dirty="0">
              <a:solidFill>
                <a:schemeClr val="accent1">
                  <a:lumMod val="75000"/>
                </a:schemeClr>
              </a:solidFill>
              <a:latin typeface="Circe MD Extra Bold"/>
              <a:ea typeface="Circe MD Extra Bold"/>
              <a:cs typeface="Circe MD Extra Bold"/>
              <a:sym typeface="Circe MD Extra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63098" y="1518470"/>
            <a:ext cx="834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целях признания социальным предприятием </a:t>
            </a:r>
            <a:r>
              <a:rPr lang="ru-RU" b="1" dirty="0" smtClean="0"/>
              <a:t>представляются: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заявление по установленной форме о </a:t>
            </a:r>
            <a:r>
              <a:rPr lang="ru-RU" i="1" dirty="0"/>
              <a:t>признании социальным предприятием;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документы</a:t>
            </a:r>
            <a:r>
              <a:rPr lang="ru-RU" i="1" dirty="0"/>
              <a:t>, </a:t>
            </a:r>
            <a:r>
              <a:rPr lang="ru-RU" i="1" dirty="0" smtClean="0"/>
              <a:t>подтверждающие </a:t>
            </a:r>
            <a:r>
              <a:rPr lang="ru-RU" i="1" dirty="0"/>
              <a:t>соответствие условиям признания социальным </a:t>
            </a:r>
            <a:r>
              <a:rPr lang="ru-RU" i="1" dirty="0" smtClean="0"/>
              <a:t>предприятием</a:t>
            </a:r>
            <a:endParaRPr lang="ru-RU" i="1" dirty="0"/>
          </a:p>
          <a:p>
            <a:endParaRPr lang="ru-RU" dirty="0"/>
          </a:p>
        </p:txBody>
      </p:sp>
      <p:sp>
        <p:nvSpPr>
          <p:cNvPr id="15" name="TextBox 8"/>
          <p:cNvSpPr txBox="1"/>
          <p:nvPr/>
        </p:nvSpPr>
        <p:spPr>
          <a:xfrm>
            <a:off x="595606" y="1005257"/>
            <a:ext cx="101676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3858406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307836" y="4476643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Circe MD Extra Bold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4988327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170598" y="2703295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288583" y="3216109"/>
            <a:ext cx="7709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Документы подаются в </a:t>
            </a:r>
            <a:r>
              <a:rPr lang="ru-RU" b="1" dirty="0" smtClean="0"/>
              <a:t>Центр инноваций социальной сферы </a:t>
            </a:r>
          </a:p>
          <a:p>
            <a:r>
              <a:rPr lang="ru-RU" b="1" dirty="0" smtClean="0"/>
              <a:t>до </a:t>
            </a:r>
            <a:r>
              <a:rPr lang="ru-RU" b="1" dirty="0"/>
              <a:t>1 </a:t>
            </a:r>
            <a:r>
              <a:rPr lang="ru-RU" b="1" dirty="0" smtClean="0"/>
              <a:t>мая </a:t>
            </a:r>
            <a:r>
              <a:rPr lang="ru-RU" b="1" dirty="0" err="1" smtClean="0"/>
              <a:t>т.г</a:t>
            </a:r>
            <a:r>
              <a:rPr lang="ru-RU" b="1" dirty="0" smtClean="0"/>
              <a:t>. и далее, после 10 июля – ежемесячно, до конца года</a:t>
            </a:r>
            <a:endParaRPr lang="ru-RU" dirty="0"/>
          </a:p>
          <a:p>
            <a:r>
              <a:rPr lang="ru-RU" i="1" dirty="0" smtClean="0"/>
              <a:t>     </a:t>
            </a:r>
            <a:r>
              <a:rPr lang="ru-RU" dirty="0" smtClean="0"/>
              <a:t>Информация </a:t>
            </a:r>
            <a:r>
              <a:rPr lang="ru-RU" dirty="0"/>
              <a:t>о доступных способах подачи документов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размещается: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на </a:t>
            </a:r>
            <a:r>
              <a:rPr lang="ru-RU" i="1" dirty="0"/>
              <a:t>сайте </a:t>
            </a:r>
            <a:r>
              <a:rPr lang="ru-RU" i="1" dirty="0" smtClean="0"/>
              <a:t>Минэкономразвития Республики Коми;</a:t>
            </a:r>
            <a:endParaRPr lang="ru-RU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на сайте Мойбизнес11.рф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в группах центра «Мой бизнес» в  </a:t>
            </a:r>
            <a:r>
              <a:rPr lang="ru-RU" i="1" dirty="0" err="1" smtClean="0"/>
              <a:t>соцсетях</a:t>
            </a:r>
            <a:endParaRPr lang="ru-RU" i="1" dirty="0" smtClean="0"/>
          </a:p>
        </p:txBody>
      </p:sp>
      <p:sp>
        <p:nvSpPr>
          <p:cNvPr id="3" name="AutoShape 4" descr="https://xn--11-9kcqjffxnf3b.xn--p1ai/assets/images/moy_biz_zdanie.png"/>
          <p:cNvSpPr>
            <a:spLocks noChangeAspect="1" noChangeArrowheads="1"/>
          </p:cNvSpPr>
          <p:nvPr/>
        </p:nvSpPr>
        <p:spPr bwMode="auto">
          <a:xfrm>
            <a:off x="463098" y="3116622"/>
            <a:ext cx="3920643" cy="28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0" y="3136160"/>
            <a:ext cx="3924094" cy="23950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595606" y="5955982"/>
            <a:ext cx="1100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*Статус «социального предприятия» действителен в течение года </a:t>
            </a:r>
          </a:p>
          <a:p>
            <a:r>
              <a:rPr lang="ru-RU" b="1" i="1" dirty="0" smtClean="0"/>
              <a:t>(с 10 июля текущего года по 10 июля следующего года)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79384" y="6419750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58223-ACDA-4D5A-A66E-4D6C9BA84A62}"/>
              </a:ext>
            </a:extLst>
          </p:cNvPr>
          <p:cNvSpPr txBox="1"/>
          <p:nvPr/>
        </p:nvSpPr>
        <p:spPr>
          <a:xfrm>
            <a:off x="524008" y="366547"/>
            <a:ext cx="1023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Circe MD Extra Bold"/>
                <a:ea typeface="Circe MD Extra Bold"/>
                <a:cs typeface="Circe MD Extra Bold"/>
              </a:rPr>
              <a:t>КЛЮЧЕВЫЕ ЭТАПЫ ПОЛУЧЕНИЯ СТАТУСА «СОЦИАЛЬНЫЙ ПРЕДПРИНИМАТЕЛЬ»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95606" y="1005257"/>
            <a:ext cx="101676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Circe"/>
                <a:ea typeface="Circe"/>
                <a:cs typeface="Circe"/>
                <a:sym typeface="Circe"/>
              </a:defRPr>
            </a:lvl1pPr>
          </a:lstStyle>
          <a:p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3858406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307836" y="4476643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Circe MD Extra Bold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79428" y="4988327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170598" y="2703295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" name="AutoShape 4" descr="https://xn--11-9kcqjffxnf3b.xn--p1ai/assets/images/moy_biz_zdanie.png"/>
          <p:cNvSpPr>
            <a:spLocks noChangeAspect="1" noChangeArrowheads="1"/>
          </p:cNvSpPr>
          <p:nvPr/>
        </p:nvSpPr>
        <p:spPr bwMode="auto">
          <a:xfrm>
            <a:off x="463098" y="3116622"/>
            <a:ext cx="3920643" cy="28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30172" y="1539927"/>
            <a:ext cx="1160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Открытие приема заявок на 2022 г. в Центре инноваций социальной сферы:      </a:t>
            </a:r>
            <a:r>
              <a:rPr lang="ru-RU" sz="2800" b="1" i="1" dirty="0" smtClean="0"/>
              <a:t>14.03.2022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53145" y="3310321"/>
            <a:ext cx="1157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Передача данных по социальным предпринимателям в УФНС России </a:t>
            </a:r>
          </a:p>
          <a:p>
            <a:r>
              <a:rPr lang="ru-RU" b="1" i="1" dirty="0" smtClean="0"/>
              <a:t>для включения сведений в Единый реестр субъектов МСП:         </a:t>
            </a:r>
            <a:r>
              <a:rPr lang="ru-RU" sz="2800" b="1" i="1" dirty="0" smtClean="0"/>
              <a:t>с 01.07. по 05.07.2022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387000" y="2159309"/>
            <a:ext cx="11602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Заседания Комиссий по рассмотрению заявок при Министерстве:                        </a:t>
            </a:r>
            <a:r>
              <a:rPr lang="ru-RU" sz="2800" b="1" i="1" dirty="0" smtClean="0"/>
              <a:t>ежемесячно по мере поступления заявок от ЦИСС</a:t>
            </a:r>
            <a:endParaRPr lang="ru-RU" sz="28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63098" y="4304239"/>
            <a:ext cx="1145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При поступлении заявок - передача данных в УФНС России - </a:t>
            </a:r>
            <a:r>
              <a:rPr lang="ru-RU" sz="2800" b="1" i="1" dirty="0" smtClean="0"/>
              <a:t>до 10 числа ежемесячно, до конца текущего года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466045" y="5572312"/>
            <a:ext cx="1100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В 2021 г. статус </a:t>
            </a:r>
            <a:r>
              <a:rPr lang="ru-RU" b="1" i="1" dirty="0" err="1" smtClean="0"/>
              <a:t>соцпредприятий</a:t>
            </a:r>
            <a:r>
              <a:rPr lang="ru-RU" b="1" i="1" dirty="0" smtClean="0"/>
              <a:t> РК получили 72 субъекта МСП;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В 2022 г. – </a:t>
            </a:r>
            <a:r>
              <a:rPr lang="ru-RU" b="1" i="1" dirty="0"/>
              <a:t>статус </a:t>
            </a:r>
            <a:r>
              <a:rPr lang="ru-RU" b="1" i="1" dirty="0" err="1"/>
              <a:t>соцпредприятий</a:t>
            </a:r>
            <a:r>
              <a:rPr lang="ru-RU" b="1" i="1" dirty="0"/>
              <a:t> РК получили </a:t>
            </a:r>
            <a:r>
              <a:rPr lang="ru-RU" b="1" i="1" dirty="0" smtClean="0"/>
              <a:t>83 </a:t>
            </a:r>
            <a:r>
              <a:rPr lang="ru-RU" b="1" i="1" dirty="0"/>
              <a:t>субъекта </a:t>
            </a:r>
            <a:r>
              <a:rPr lang="ru-RU" b="1" i="1" dirty="0" smtClean="0"/>
              <a:t>МСП</a:t>
            </a:r>
            <a:endParaRPr lang="ru-RU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9100" y="6407162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>
                  <a:alpha val="50196"/>
                </a:srgbClr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>
          <a:xfrm>
            <a:off x="10265617" y="0"/>
            <a:ext cx="19263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58223-ACDA-4D5A-A66E-4D6C9BA84A62}"/>
              </a:ext>
            </a:extLst>
          </p:cNvPr>
          <p:cNvSpPr txBox="1"/>
          <p:nvPr/>
        </p:nvSpPr>
        <p:spPr>
          <a:xfrm>
            <a:off x="414916" y="212261"/>
            <a:ext cx="11309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Circe MD Extra Bold"/>
                <a:ea typeface="Circe MD Extra Bold"/>
                <a:cs typeface="Circe MD Extra Bold"/>
              </a:rPr>
              <a:t>ПОДДЕРЖКА В ФОРМЕ ГРАНТОВ</a:t>
            </a:r>
            <a:r>
              <a:rPr lang="ru-RU" sz="3200" b="1" cap="small" dirty="0" smtClean="0">
                <a:solidFill>
                  <a:schemeClr val="bg1"/>
                </a:solidFill>
                <a:latin typeface="Circe Light"/>
                <a:cs typeface="Segoe UI" panose="020B0502040204020203" pitchFamily="34" charset="0"/>
              </a:rPr>
              <a:t> </a:t>
            </a:r>
          </a:p>
          <a:p>
            <a:r>
              <a:rPr lang="ru-RU" b="1" cap="small" dirty="0" smtClean="0">
                <a:latin typeface="Circe Light"/>
                <a:cs typeface="Segoe UI" panose="020B0502040204020203" pitchFamily="34" charset="0"/>
              </a:rPr>
              <a:t>(Приказ МЭР РФ № 142 от 26.03.2021)</a:t>
            </a:r>
            <a:endParaRPr lang="ru-RU" sz="3200" b="1" cap="small" dirty="0">
              <a:latin typeface="Circe Light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713208" y="4571145"/>
            <a:ext cx="623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irce Bold" pitchFamily="34" charset="-52"/>
                <a:cs typeface="Segoe UI" panose="020B0502040204020203" pitchFamily="34" charset="0"/>
              </a:rPr>
              <a:t>Задолженность по налогам: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1208721" y="203266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irce" pitchFamily="34" charset="-52"/>
              </a:rPr>
              <a:t>В бюджете выделено:</a:t>
            </a:r>
            <a:endParaRPr lang="ru-RU" sz="2800" dirty="0">
              <a:latin typeface="Circe MD Extra Bold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640766" y="2201628"/>
            <a:ext cx="5177140" cy="661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24,4 </a:t>
            </a:r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млн </a:t>
            </a:r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рублей на 2022 год</a:t>
            </a:r>
          </a:p>
          <a:p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29 млн рублей на 2023 год</a:t>
            </a:r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713208" y="3321763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Процент </a:t>
            </a:r>
            <a:r>
              <a:rPr lang="ru-RU" sz="2400" dirty="0" err="1">
                <a:solidFill>
                  <a:srgbClr val="2A1500"/>
                </a:solidFill>
                <a:latin typeface="Circe Extra Bold" pitchFamily="34" charset="-52"/>
              </a:rPr>
              <a:t>софинансирования</a:t>
            </a:r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 </a:t>
            </a:r>
            <a:endParaRPr lang="ru-RU" sz="2400" dirty="0" smtClean="0">
              <a:solidFill>
                <a:srgbClr val="2A1500"/>
              </a:solidFill>
              <a:latin typeface="Circe Extra Bold" pitchFamily="34" charset="-52"/>
            </a:endParaRPr>
          </a:p>
          <a:p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со </a:t>
            </a:r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стороны субъекта МСП: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713208" y="4571145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2419247" y="1067332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irce" pitchFamily="34" charset="-52"/>
              </a:rPr>
              <a:t>Сумма гранта:</a:t>
            </a:r>
            <a:endParaRPr lang="ru-RU" sz="2800" dirty="0">
              <a:latin typeface="Circe MD Extra Bold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551156" y="1047740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100-500 тыс. рублей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5050558" y="1517705"/>
            <a:ext cx="66127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2A1500"/>
                </a:solidFill>
                <a:latin typeface="Circe" pitchFamily="34" charset="-52"/>
              </a:rPr>
              <a:t>Для резидентов АЗРФ – </a:t>
            </a:r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до 1 </a:t>
            </a:r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млн </a:t>
            </a:r>
            <a:r>
              <a:rPr lang="ru-RU" sz="2400" dirty="0">
                <a:solidFill>
                  <a:srgbClr val="2A1500"/>
                </a:solidFill>
                <a:latin typeface="Circe Extra Bold" pitchFamily="34" charset="-52"/>
              </a:rPr>
              <a:t>рублей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B15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58" y="2195861"/>
            <a:ext cx="329011" cy="3290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B15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34" y="1236831"/>
            <a:ext cx="329011" cy="348777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4806502" y="3669574"/>
            <a:ext cx="5635416" cy="661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2A1500"/>
                </a:solidFill>
                <a:latin typeface="Circe Extra Bold" pitchFamily="34" charset="-52"/>
              </a:rPr>
              <a:t>не менее 25% от общей суммы расходов на реализацию проекта</a:t>
            </a:r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4840380" y="4478364"/>
            <a:ext cx="5635416" cy="661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irce Extra Bold" pitchFamily="34" charset="-52"/>
              </a:rPr>
              <a:t>не более 3 тыс. рублей (с 2023 года)</a:t>
            </a:r>
            <a:endParaRPr lang="ru-RU" sz="2400" dirty="0">
              <a:latin typeface="Circe Extra Bold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713207" y="2657095"/>
            <a:ext cx="623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irce Bold" pitchFamily="34" charset="-52"/>
                <a:cs typeface="Segoe UI" panose="020B0502040204020203" pitchFamily="34" charset="0"/>
              </a:rPr>
              <a:t>Основные требования: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95C3D58-086C-4355-8B82-03592A70B7CF}"/>
              </a:ext>
            </a:extLst>
          </p:cNvPr>
          <p:cNvSpPr txBox="1">
            <a:spLocks/>
          </p:cNvSpPr>
          <p:nvPr/>
        </p:nvSpPr>
        <p:spPr>
          <a:xfrm>
            <a:off x="811819" y="5255328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2A1500"/>
              </a:solidFill>
              <a:latin typeface="Circe Extra Bold" pitchFamily="34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713208" y="5103154"/>
            <a:ext cx="97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irce Bold" pitchFamily="34" charset="-52"/>
                <a:cs typeface="Segoe UI" panose="020B0502040204020203" pitchFamily="34" charset="0"/>
              </a:rPr>
              <a:t>Обучение: по акселерационной программе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713208" y="5619240"/>
            <a:ext cx="97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irce Bold" pitchFamily="34" charset="-52"/>
                <a:cs typeface="Segoe UI" panose="020B0502040204020203" pitchFamily="34" charset="0"/>
              </a:rPr>
              <a:t>Получение статуса социального предприятия РК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922E92-C727-47FD-B420-F6AF8AFBD39D}"/>
              </a:ext>
            </a:extLst>
          </p:cNvPr>
          <p:cNvSpPr txBox="1"/>
          <p:nvPr/>
        </p:nvSpPr>
        <p:spPr>
          <a:xfrm>
            <a:off x="713208" y="6096828"/>
            <a:ext cx="978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irce Bold" pitchFamily="34" charset="-52"/>
                <a:cs typeface="Segoe UI" panose="020B0502040204020203" pitchFamily="34" charset="0"/>
              </a:rPr>
              <a:t>Грант предоставляется однократно</a:t>
            </a:r>
            <a:r>
              <a:rPr lang="ru-RU" sz="2400" dirty="0">
                <a:latin typeface="Circe Bold" pitchFamily="34" charset="-52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Circe Bold" pitchFamily="34" charset="-52"/>
                <a:cs typeface="Segoe UI" panose="020B0502040204020203" pitchFamily="34" charset="0"/>
              </a:rPr>
              <a:t>в полном объеме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01708" y="6427828"/>
            <a:ext cx="683339" cy="365125"/>
          </a:xfrm>
        </p:spPr>
        <p:txBody>
          <a:bodyPr/>
          <a:lstStyle/>
          <a:p>
            <a:fld id="{AC7095F1-AEAB-495A-BAF5-67DC8ADB8C13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29734</TotalTime>
  <Words>1092</Words>
  <Application>Microsoft Office PowerPoint</Application>
  <PresentationFormat>Широкоэкранный</PresentationFormat>
  <Paragraphs>161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Calibri</vt:lpstr>
      <vt:lpstr>Calibri Light</vt:lpstr>
      <vt:lpstr>Circe</vt:lpstr>
      <vt:lpstr>Circe Bold</vt:lpstr>
      <vt:lpstr>Circe Extra Bold</vt:lpstr>
      <vt:lpstr>Circe Light</vt:lpstr>
      <vt:lpstr>Circe MD Extra Bold</vt:lpstr>
      <vt:lpstr>Circe Regular</vt:lpstr>
      <vt:lpstr>Roboto Medium</vt:lpstr>
      <vt:lpstr>Segoe UI</vt:lpstr>
      <vt:lpstr>Segoe UI Light</vt:lpstr>
      <vt:lpstr>Symbol</vt:lpstr>
      <vt:lpstr>Times New Roman</vt:lpstr>
      <vt:lpstr>Trebuchet MS</vt:lpstr>
      <vt:lpstr>Wingdings</vt:lpstr>
      <vt:lpstr>Wingdings 3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325</cp:revision>
  <cp:lastPrinted>2021-12-01T08:18:51Z</cp:lastPrinted>
  <dcterms:created xsi:type="dcterms:W3CDTF">2020-08-11T08:35:24Z</dcterms:created>
  <dcterms:modified xsi:type="dcterms:W3CDTF">2022-11-21T12:10:50Z</dcterms:modified>
</cp:coreProperties>
</file>